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101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2026_Banner_1920x10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48640" y="6035040"/>
            <a:ext cx="11064240" cy="640080"/>
          </a:xfrm>
          <a:prstGeom prst="rect">
            <a:avLst/>
          </a:prstGeom>
          <a:solidFill>
            <a:srgbClr val="EEF2F6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31520" y="6144768"/>
            <a:ext cx="106984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800" b="0">
                <a:solidFill>
                  <a:srgbClr val="293B68"/>
                </a:solidFill>
                <a:latin typeface="Source Sans Pro"/>
              </a:rPr>
              <a:t>Plantilla oficial de póster digital (16:9). Edite la siguiente diapositiva. Exportación recomendada: PNG 1920×1080.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2026_Fondo_1920x10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695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0"/>
            <a:ext cx="12191695" cy="1097280"/>
          </a:xfrm>
          <a:prstGeom prst="rect">
            <a:avLst/>
          </a:prstGeom>
          <a:solidFill>
            <a:srgbClr val="EEF2F6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Rectangle 3"/>
          <p:cNvSpPr/>
          <p:nvPr/>
        </p:nvSpPr>
        <p:spPr>
          <a:xfrm>
            <a:off x="0" y="5897880"/>
            <a:ext cx="12191695" cy="960120"/>
          </a:xfrm>
          <a:prstGeom prst="rect">
            <a:avLst/>
          </a:prstGeom>
          <a:solidFill>
            <a:srgbClr val="EEF2F6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548640" y="201168"/>
            <a:ext cx="7498079" cy="640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sz="4600" b="1">
                <a:solidFill>
                  <a:srgbClr val="293B68"/>
                </a:solidFill>
                <a:latin typeface="Montserrat"/>
              </a:rPr>
              <a:t>TÍTULO DEL PÓSTER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" y="804672"/>
            <a:ext cx="7498079" cy="2743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sz="1800" b="0">
                <a:solidFill>
                  <a:srgbClr val="505A6E"/>
                </a:solidFill>
                <a:latin typeface="Source Sans Pro"/>
              </a:rPr>
              <a:t>Autor 1¹, Autor 2², Autor 3³  |  ¹Afiliación, ²Afiliación, ³Afiliación</a:t>
            </a:r>
          </a:p>
        </p:txBody>
      </p:sp>
      <p:pic>
        <p:nvPicPr>
          <p:cNvPr id="7" name="Picture 6" descr="Logo_context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2640" y="164592"/>
            <a:ext cx="1920240" cy="141648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595360" y="182880"/>
            <a:ext cx="914400" cy="411480"/>
          </a:xfrm>
          <a:prstGeom prst="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000" b="0">
                <a:solidFill>
                  <a:srgbClr val="505A6E"/>
                </a:solidFill>
                <a:latin typeface="Source Sans Pro"/>
              </a:rPr>
              <a:t>Logo</a:t>
            </a:r>
            <a:br/>
            <a:r>
              <a:rPr sz="1000" b="0">
                <a:solidFill>
                  <a:srgbClr val="505A6E"/>
                </a:solidFill>
                <a:latin typeface="Source Sans Pro"/>
              </a:rPr>
              <a:t>Inst. 1</a:t>
            </a:r>
          </a:p>
        </p:txBody>
      </p:sp>
      <p:sp>
        <p:nvSpPr>
          <p:cNvPr id="9" name="Rectangle 8"/>
          <p:cNvSpPr/>
          <p:nvPr/>
        </p:nvSpPr>
        <p:spPr>
          <a:xfrm>
            <a:off x="8595360" y="640080"/>
            <a:ext cx="914400" cy="411480"/>
          </a:xfrm>
          <a:prstGeom prst="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000" b="0">
                <a:solidFill>
                  <a:srgbClr val="505A6E"/>
                </a:solidFill>
                <a:latin typeface="Source Sans Pro"/>
              </a:rPr>
              <a:t>Logo</a:t>
            </a:r>
            <a:br/>
            <a:r>
              <a:rPr sz="1000" b="0">
                <a:solidFill>
                  <a:srgbClr val="505A6E"/>
                </a:solidFill>
                <a:latin typeface="Source Sans Pro"/>
              </a:rPr>
              <a:t>Inst. 2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8640" y="1234439"/>
            <a:ext cx="3545738" cy="4526280"/>
          </a:xfrm>
          <a:prstGeom prst="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322978" y="1234439"/>
            <a:ext cx="3545738" cy="4526280"/>
          </a:xfrm>
          <a:prstGeom prst="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97316" y="1234439"/>
            <a:ext cx="3545738" cy="4526280"/>
          </a:xfrm>
          <a:prstGeom prst="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ounded Rectangle 12"/>
          <p:cNvSpPr/>
          <p:nvPr/>
        </p:nvSpPr>
        <p:spPr>
          <a:xfrm>
            <a:off x="685800" y="1371599"/>
            <a:ext cx="3271418" cy="2260854"/>
          </a:xfrm>
          <a:prstGeom prst="roundRect">
            <a:avLst/>
          </a:prstGeom>
          <a:solidFill>
            <a:srgbClr val="EEF2F6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777240" y="1435607"/>
            <a:ext cx="3088538" cy="36576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>
                <a:solidFill>
                  <a:srgbClr val="293B68"/>
                </a:solidFill>
                <a:latin typeface="Montserrat"/>
              </a:rPr>
              <a:t>INTRODUCCIÓN / CONTEXTO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7240" y="1783079"/>
            <a:ext cx="3088538" cy="1757934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spcAft>
                <a:spcPts val="200"/>
              </a:spcAft>
            </a:pPr>
            <a:r>
              <a:rPr sz="1800" b="0">
                <a:solidFill>
                  <a:srgbClr val="282828"/>
                </a:solidFill>
                <a:latin typeface="Source Sans Pro"/>
              </a:rPr>
              <a:t>[2–3 frases. Máximo 45–60 palabras.]</a:t>
            </a:r>
          </a:p>
          <a:p>
            <a:pPr algn="l">
              <a:spcAft>
                <a:spcPts val="200"/>
              </a:spcAft>
            </a:pPr>
            <a:r>
              <a:rPr sz="1800" b="0">
                <a:solidFill>
                  <a:srgbClr val="282828"/>
                </a:solidFill>
                <a:latin typeface="Source Sans Pro"/>
              </a:rPr>
              <a:t>• Problema / brecha</a:t>
            </a:r>
          </a:p>
          <a:p>
            <a:pPr algn="l">
              <a:spcAft>
                <a:spcPts val="200"/>
              </a:spcAft>
            </a:pPr>
            <a:r>
              <a:rPr sz="1800" b="0">
                <a:solidFill>
                  <a:srgbClr val="282828"/>
                </a:solidFill>
                <a:latin typeface="Source Sans Pro"/>
              </a:rPr>
              <a:t>• Relevancia</a:t>
            </a:r>
          </a:p>
          <a:p>
            <a:pPr algn="l">
              <a:spcAft>
                <a:spcPts val="200"/>
              </a:spcAft>
            </a:pPr>
            <a:r>
              <a:rPr sz="1800" b="0">
                <a:solidFill>
                  <a:srgbClr val="282828"/>
                </a:solidFill>
                <a:latin typeface="Source Sans Pro"/>
              </a:rPr>
              <a:t>• Aporte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5800" y="3769613"/>
            <a:ext cx="3271418" cy="1853945"/>
          </a:xfrm>
          <a:prstGeom prst="roundRect">
            <a:avLst/>
          </a:prstGeom>
          <a:solidFill>
            <a:srgbClr val="EEF2F6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777240" y="3833622"/>
            <a:ext cx="3088538" cy="36576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>
                <a:solidFill>
                  <a:srgbClr val="293B68"/>
                </a:solidFill>
                <a:latin typeface="Montserrat"/>
              </a:rPr>
              <a:t>OBJETIVO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77240" y="4181094"/>
            <a:ext cx="3088538" cy="1396746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spcAft>
                <a:spcPts val="200"/>
              </a:spcAft>
            </a:pPr>
            <a:r>
              <a:rPr sz="2000" b="0" dirty="0">
                <a:solidFill>
                  <a:srgbClr val="282828"/>
                </a:solidFill>
                <a:latin typeface="Source Sans Pro"/>
              </a:rPr>
              <a:t>[1 </a:t>
            </a:r>
            <a:r>
              <a:rPr sz="2000" b="0" dirty="0" err="1">
                <a:solidFill>
                  <a:srgbClr val="282828"/>
                </a:solidFill>
                <a:latin typeface="Source Sans Pro"/>
              </a:rPr>
              <a:t>frase</a:t>
            </a:r>
            <a:r>
              <a:rPr sz="2000" b="0" dirty="0">
                <a:solidFill>
                  <a:srgbClr val="282828"/>
                </a:solidFill>
                <a:latin typeface="Source Sans Pro"/>
              </a:rPr>
              <a:t> </a:t>
            </a:r>
            <a:r>
              <a:rPr sz="2000" b="0" dirty="0" err="1">
                <a:solidFill>
                  <a:srgbClr val="282828"/>
                </a:solidFill>
                <a:latin typeface="Source Sans Pro"/>
              </a:rPr>
              <a:t>clara</a:t>
            </a:r>
            <a:r>
              <a:rPr sz="2000" b="0" dirty="0">
                <a:solidFill>
                  <a:srgbClr val="282828"/>
                </a:solidFill>
                <a:latin typeface="Source Sans Pro"/>
              </a:rPr>
              <a:t> o </a:t>
            </a:r>
            <a:r>
              <a:rPr sz="2000" b="0" dirty="0" err="1">
                <a:solidFill>
                  <a:srgbClr val="282828"/>
                </a:solidFill>
                <a:latin typeface="Source Sans Pro"/>
              </a:rPr>
              <a:t>pregunta</a:t>
            </a:r>
            <a:r>
              <a:rPr sz="2000" b="0" dirty="0">
                <a:solidFill>
                  <a:srgbClr val="282828"/>
                </a:solidFill>
                <a:latin typeface="Source Sans Pro"/>
              </a:rPr>
              <a:t> de </a:t>
            </a:r>
            <a:r>
              <a:rPr sz="2000" b="0" dirty="0" err="1">
                <a:solidFill>
                  <a:srgbClr val="282828"/>
                </a:solidFill>
                <a:latin typeface="Source Sans Pro"/>
              </a:rPr>
              <a:t>investigación</a:t>
            </a:r>
            <a:r>
              <a:rPr sz="2000" b="0" dirty="0">
                <a:solidFill>
                  <a:srgbClr val="282828"/>
                </a:solidFill>
                <a:latin typeface="Source Sans Pro"/>
              </a:rPr>
              <a:t>.]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460138" y="1371599"/>
            <a:ext cx="3271418" cy="4251960"/>
          </a:xfrm>
          <a:prstGeom prst="roundRect">
            <a:avLst/>
          </a:prstGeom>
          <a:solidFill>
            <a:srgbClr val="EEF2F6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TextBox 19"/>
          <p:cNvSpPr txBox="1"/>
          <p:nvPr/>
        </p:nvSpPr>
        <p:spPr>
          <a:xfrm>
            <a:off x="4551578" y="1435607"/>
            <a:ext cx="3088538" cy="36576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>
                <a:solidFill>
                  <a:srgbClr val="293B68"/>
                </a:solidFill>
                <a:latin typeface="Montserrat"/>
              </a:rPr>
              <a:t>MÉTODOS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597298" y="1920239"/>
            <a:ext cx="299709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800" b="0">
                <a:solidFill>
                  <a:srgbClr val="282828"/>
                </a:solidFill>
                <a:latin typeface="Source Sans Pro"/>
              </a:rPr>
              <a:t>Diseño: [texto breve]</a:t>
            </a:r>
          </a:p>
        </p:txBody>
      </p:sp>
      <p:sp>
        <p:nvSpPr>
          <p:cNvPr id="22" name="Down Arrow 21"/>
          <p:cNvSpPr/>
          <p:nvPr/>
        </p:nvSpPr>
        <p:spPr>
          <a:xfrm>
            <a:off x="5958687" y="2468879"/>
            <a:ext cx="274320" cy="228600"/>
          </a:xfrm>
          <a:prstGeom prst="downArrow">
            <a:avLst/>
          </a:prstGeom>
          <a:solidFill>
            <a:srgbClr val="7B8DA8"/>
          </a:solidFill>
          <a:ln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3" name="Rounded Rectangle 22"/>
          <p:cNvSpPr/>
          <p:nvPr/>
        </p:nvSpPr>
        <p:spPr>
          <a:xfrm>
            <a:off x="4597298" y="2697479"/>
            <a:ext cx="299709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800" b="0">
                <a:solidFill>
                  <a:srgbClr val="282828"/>
                </a:solidFill>
                <a:latin typeface="Source Sans Pro"/>
              </a:rPr>
              <a:t>Muestra: [texto breve]</a:t>
            </a:r>
          </a:p>
        </p:txBody>
      </p:sp>
      <p:sp>
        <p:nvSpPr>
          <p:cNvPr id="24" name="Down Arrow 23"/>
          <p:cNvSpPr/>
          <p:nvPr/>
        </p:nvSpPr>
        <p:spPr>
          <a:xfrm>
            <a:off x="5958687" y="3246120"/>
            <a:ext cx="274320" cy="228600"/>
          </a:xfrm>
          <a:prstGeom prst="downArrow">
            <a:avLst/>
          </a:prstGeom>
          <a:solidFill>
            <a:srgbClr val="7B8DA8"/>
          </a:solidFill>
          <a:ln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5" name="Rounded Rectangle 24"/>
          <p:cNvSpPr/>
          <p:nvPr/>
        </p:nvSpPr>
        <p:spPr>
          <a:xfrm>
            <a:off x="4597298" y="3474720"/>
            <a:ext cx="299709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800" b="0">
                <a:solidFill>
                  <a:srgbClr val="282828"/>
                </a:solidFill>
                <a:latin typeface="Source Sans Pro"/>
              </a:rPr>
              <a:t>Variables: [texto breve]</a:t>
            </a:r>
          </a:p>
        </p:txBody>
      </p:sp>
      <p:sp>
        <p:nvSpPr>
          <p:cNvPr id="26" name="Down Arrow 25"/>
          <p:cNvSpPr/>
          <p:nvPr/>
        </p:nvSpPr>
        <p:spPr>
          <a:xfrm>
            <a:off x="5958687" y="4023359"/>
            <a:ext cx="274320" cy="228600"/>
          </a:xfrm>
          <a:prstGeom prst="downArrow">
            <a:avLst/>
          </a:prstGeom>
          <a:solidFill>
            <a:srgbClr val="7B8DA8"/>
          </a:solidFill>
          <a:ln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7" name="Rounded Rectangle 26"/>
          <p:cNvSpPr/>
          <p:nvPr/>
        </p:nvSpPr>
        <p:spPr>
          <a:xfrm>
            <a:off x="4597298" y="4251959"/>
            <a:ext cx="2997098" cy="54864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sz="1800" b="0">
                <a:solidFill>
                  <a:srgbClr val="282828"/>
                </a:solidFill>
                <a:latin typeface="Source Sans Pro"/>
              </a:rPr>
              <a:t>Análisis: [texto breve]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8234476" y="1371599"/>
            <a:ext cx="3271418" cy="4251960"/>
          </a:xfrm>
          <a:prstGeom prst="roundRect">
            <a:avLst/>
          </a:prstGeom>
          <a:solidFill>
            <a:srgbClr val="EEF2F6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9" name="TextBox 28"/>
          <p:cNvSpPr txBox="1"/>
          <p:nvPr/>
        </p:nvSpPr>
        <p:spPr>
          <a:xfrm>
            <a:off x="8325916" y="1435607"/>
            <a:ext cx="3088538" cy="36576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>
                <a:solidFill>
                  <a:srgbClr val="293B68"/>
                </a:solidFill>
                <a:latin typeface="Montserrat"/>
              </a:rPr>
              <a:t>RESULTADOS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371636" y="1920239"/>
            <a:ext cx="2997098" cy="1066800"/>
          </a:xfrm>
          <a:prstGeom prst="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1" name="Rectangle 30"/>
          <p:cNvSpPr/>
          <p:nvPr/>
        </p:nvSpPr>
        <p:spPr>
          <a:xfrm>
            <a:off x="8463076" y="2029967"/>
            <a:ext cx="2814218" cy="701040"/>
          </a:xfrm>
          <a:prstGeom prst="rect">
            <a:avLst/>
          </a:prstGeom>
          <a:solidFill>
            <a:srgbClr val="FAFAFA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600" b="0">
                <a:solidFill>
                  <a:srgbClr val="505A6E"/>
                </a:solidFill>
                <a:latin typeface="Source Sans Pro"/>
              </a:rPr>
              <a:t>Figura / gráfico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463076" y="2776727"/>
            <a:ext cx="2814218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600" b="1">
                <a:solidFill>
                  <a:srgbClr val="293B68"/>
                </a:solidFill>
                <a:latin typeface="Source Sans Pro"/>
              </a:rPr>
              <a:t>Mensaje clave 1 (1 línea)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371636" y="3124199"/>
            <a:ext cx="2997098" cy="1066800"/>
          </a:xfrm>
          <a:prstGeom prst="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4" name="Rectangle 33"/>
          <p:cNvSpPr/>
          <p:nvPr/>
        </p:nvSpPr>
        <p:spPr>
          <a:xfrm>
            <a:off x="8463076" y="3233927"/>
            <a:ext cx="2814218" cy="701040"/>
          </a:xfrm>
          <a:prstGeom prst="rect">
            <a:avLst/>
          </a:prstGeom>
          <a:solidFill>
            <a:srgbClr val="FAFAFA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600" b="0">
                <a:solidFill>
                  <a:srgbClr val="505A6E"/>
                </a:solidFill>
                <a:latin typeface="Source Sans Pro"/>
              </a:rPr>
              <a:t>Figura / gráfico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463076" y="3980687"/>
            <a:ext cx="2814218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600" b="1">
                <a:solidFill>
                  <a:srgbClr val="293B68"/>
                </a:solidFill>
                <a:latin typeface="Source Sans Pro"/>
              </a:rPr>
              <a:t>Mensaje clave 2 (1 línea)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371636" y="4328159"/>
            <a:ext cx="2997098" cy="1066800"/>
          </a:xfrm>
          <a:prstGeom prst="rect">
            <a:avLst/>
          </a:prstGeom>
          <a:solidFill>
            <a:srgbClr val="FFFFFF"/>
          </a:solidFill>
          <a:ln w="12700">
            <a:solidFill>
              <a:srgbClr val="7B8DA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Rectangle 36"/>
          <p:cNvSpPr/>
          <p:nvPr/>
        </p:nvSpPr>
        <p:spPr>
          <a:xfrm>
            <a:off x="8463076" y="4437887"/>
            <a:ext cx="2814218" cy="701040"/>
          </a:xfrm>
          <a:prstGeom prst="rect">
            <a:avLst/>
          </a:prstGeom>
          <a:solidFill>
            <a:srgbClr val="FAFAFA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600" b="0">
                <a:solidFill>
                  <a:srgbClr val="505A6E"/>
                </a:solidFill>
                <a:latin typeface="Source Sans Pro"/>
              </a:rPr>
              <a:t>Figura / gráfico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463076" y="5184647"/>
            <a:ext cx="2814218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r>
              <a:rPr sz="1600" b="1" dirty="0" err="1">
                <a:solidFill>
                  <a:srgbClr val="293B68"/>
                </a:solidFill>
                <a:latin typeface="Source Sans Pro"/>
              </a:rPr>
              <a:t>Mensaje</a:t>
            </a:r>
            <a:r>
              <a:rPr sz="1600" b="1" dirty="0">
                <a:solidFill>
                  <a:srgbClr val="293B68"/>
                </a:solidFill>
                <a:latin typeface="Source Sans Pro"/>
              </a:rPr>
              <a:t> clave 3 (1 </a:t>
            </a:r>
            <a:r>
              <a:rPr sz="1600" b="1" dirty="0" err="1">
                <a:solidFill>
                  <a:srgbClr val="293B68"/>
                </a:solidFill>
                <a:latin typeface="Source Sans Pro"/>
              </a:rPr>
              <a:t>línea</a:t>
            </a:r>
            <a:r>
              <a:rPr sz="1600" b="1" dirty="0">
                <a:solidFill>
                  <a:srgbClr val="293B68"/>
                </a:solidFill>
                <a:latin typeface="Source Sans Pro"/>
              </a:rPr>
              <a:t>)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548640" y="6007608"/>
            <a:ext cx="3545738" cy="73152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0" name="Rounded Rectangle 39"/>
          <p:cNvSpPr/>
          <p:nvPr/>
        </p:nvSpPr>
        <p:spPr>
          <a:xfrm>
            <a:off x="4322978" y="6007608"/>
            <a:ext cx="3545738" cy="73152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1" name="Rounded Rectangle 40"/>
          <p:cNvSpPr/>
          <p:nvPr/>
        </p:nvSpPr>
        <p:spPr>
          <a:xfrm>
            <a:off x="8097316" y="6007608"/>
            <a:ext cx="3545738" cy="731520"/>
          </a:xfrm>
          <a:prstGeom prst="roundRect">
            <a:avLst/>
          </a:prstGeom>
          <a:solidFill>
            <a:srgbClr val="FFFFFF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2" name="TextBox 41"/>
          <p:cNvSpPr txBox="1"/>
          <p:nvPr/>
        </p:nvSpPr>
        <p:spPr>
          <a:xfrm>
            <a:off x="685800" y="6053328"/>
            <a:ext cx="3271418" cy="27432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>
                <a:solidFill>
                  <a:srgbClr val="293B68"/>
                </a:solidFill>
                <a:latin typeface="Montserrat"/>
              </a:rPr>
              <a:t>CONCLUSIONES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31520" y="6327648"/>
            <a:ext cx="3179978" cy="5486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>
              <a:spcAft>
                <a:spcPts val="200"/>
              </a:spcAft>
              <a:defRPr sz="1600">
                <a:solidFill>
                  <a:srgbClr val="282828"/>
                </a:solidFill>
                <a:latin typeface="Source Sans Pro"/>
              </a:defRPr>
            </a:pPr>
            <a:r>
              <a:t>[Viñeta 1]</a:t>
            </a:r>
          </a:p>
          <a:p>
            <a:pPr>
              <a:spcAft>
                <a:spcPts val="200"/>
              </a:spcAft>
              <a:defRPr sz="1600">
                <a:solidFill>
                  <a:srgbClr val="282828"/>
                </a:solidFill>
                <a:latin typeface="Source Sans Pro"/>
              </a:defRPr>
            </a:pPr>
            <a:r>
              <a:t>[Viñeta 2]</a:t>
            </a:r>
          </a:p>
          <a:p>
            <a:pPr>
              <a:spcAft>
                <a:spcPts val="200"/>
              </a:spcAft>
              <a:defRPr sz="1600">
                <a:solidFill>
                  <a:srgbClr val="282828"/>
                </a:solidFill>
                <a:latin typeface="Source Sans Pro"/>
              </a:defRPr>
            </a:pPr>
            <a:r>
              <a:t>[Viñeta 3]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361586" y="5989318"/>
            <a:ext cx="3914854" cy="553998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 dirty="0">
                <a:solidFill>
                  <a:srgbClr val="293B68"/>
                </a:solidFill>
                <a:latin typeface="Montserrat"/>
              </a:rPr>
              <a:t>PRÓXIMOS PASOS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05858" y="6327648"/>
            <a:ext cx="3179978" cy="5486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spcAft>
                <a:spcPts val="200"/>
              </a:spcAft>
            </a:pPr>
            <a:r>
              <a:rPr sz="1600" b="0" dirty="0">
                <a:solidFill>
                  <a:srgbClr val="282828"/>
                </a:solidFill>
                <a:latin typeface="Source Sans Pro"/>
              </a:rPr>
              <a:t>[1–2 </a:t>
            </a:r>
            <a:r>
              <a:rPr sz="1600" b="0" dirty="0" err="1">
                <a:solidFill>
                  <a:srgbClr val="282828"/>
                </a:solidFill>
                <a:latin typeface="Source Sans Pro"/>
              </a:rPr>
              <a:t>frases</a:t>
            </a:r>
            <a:r>
              <a:rPr sz="1600" b="0" dirty="0">
                <a:solidFill>
                  <a:srgbClr val="282828"/>
                </a:solidFill>
                <a:latin typeface="Source Sans Pro"/>
              </a:rPr>
              <a:t>. </a:t>
            </a:r>
            <a:r>
              <a:rPr sz="1600" b="0" dirty="0" err="1">
                <a:solidFill>
                  <a:srgbClr val="282828"/>
                </a:solidFill>
                <a:latin typeface="Source Sans Pro"/>
              </a:rPr>
              <a:t>Qué</a:t>
            </a:r>
            <a:r>
              <a:rPr sz="1600" b="0" dirty="0">
                <a:solidFill>
                  <a:srgbClr val="282828"/>
                </a:solidFill>
                <a:latin typeface="Source Sans Pro"/>
              </a:rPr>
              <a:t> </a:t>
            </a:r>
            <a:r>
              <a:rPr sz="1600" b="0" dirty="0" err="1">
                <a:solidFill>
                  <a:srgbClr val="282828"/>
                </a:solidFill>
                <a:latin typeface="Source Sans Pro"/>
              </a:rPr>
              <a:t>sigue</a:t>
            </a:r>
            <a:r>
              <a:rPr sz="1600" b="0" dirty="0">
                <a:solidFill>
                  <a:srgbClr val="282828"/>
                </a:solidFill>
                <a:latin typeface="Source Sans Pro"/>
              </a:rPr>
              <a:t> / para </a:t>
            </a:r>
            <a:r>
              <a:rPr sz="1600" b="0" dirty="0" err="1">
                <a:solidFill>
                  <a:srgbClr val="282828"/>
                </a:solidFill>
                <a:latin typeface="Source Sans Pro"/>
              </a:rPr>
              <a:t>quién</a:t>
            </a:r>
            <a:r>
              <a:rPr sz="1600" b="0" dirty="0">
                <a:solidFill>
                  <a:srgbClr val="282828"/>
                </a:solidFill>
                <a:latin typeface="Source Sans Pro"/>
              </a:rPr>
              <a:t>.]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315048" y="5975604"/>
            <a:ext cx="3271418" cy="274320"/>
          </a:xfrm>
          <a:prstGeom prst="rect">
            <a:avLst/>
          </a:prstGeom>
          <a:noFill/>
        </p:spPr>
        <p:txBody>
          <a:bodyPr wrap="none" anchor="t">
            <a:spAutoFit/>
          </a:bodyPr>
          <a:lstStyle/>
          <a:p>
            <a:pPr algn="l"/>
            <a:r>
              <a:rPr sz="3000" b="1" dirty="0">
                <a:solidFill>
                  <a:srgbClr val="293B68"/>
                </a:solidFill>
                <a:latin typeface="Montserrat"/>
              </a:rPr>
              <a:t>CONTACTO + QR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280196" y="6327648"/>
            <a:ext cx="2951378" cy="54864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spcAft>
                <a:spcPts val="200"/>
              </a:spcAft>
            </a:pPr>
            <a:r>
              <a:rPr sz="1500" b="0">
                <a:solidFill>
                  <a:srgbClr val="282828"/>
                </a:solidFill>
                <a:latin typeface="Source Sans Pro"/>
              </a:rPr>
              <a:t>ORCID: 0000-0000-0000-0000</a:t>
            </a:r>
          </a:p>
          <a:p>
            <a:pPr algn="l">
              <a:spcAft>
                <a:spcPts val="200"/>
              </a:spcAft>
            </a:pPr>
            <a:r>
              <a:rPr sz="1500" b="0">
                <a:solidFill>
                  <a:srgbClr val="282828"/>
                </a:solidFill>
                <a:latin typeface="Source Sans Pro"/>
              </a:rPr>
              <a:t>Correo: autor@institucion.edu</a:t>
            </a:r>
          </a:p>
        </p:txBody>
      </p:sp>
      <p:sp>
        <p:nvSpPr>
          <p:cNvPr id="48" name="Rectangle 47"/>
          <p:cNvSpPr/>
          <p:nvPr/>
        </p:nvSpPr>
        <p:spPr>
          <a:xfrm>
            <a:off x="11048695" y="6309360"/>
            <a:ext cx="502920" cy="502920"/>
          </a:xfrm>
          <a:prstGeom prst="rect">
            <a:avLst/>
          </a:prstGeom>
          <a:solidFill>
            <a:srgbClr val="FAFAFA"/>
          </a:solidFill>
          <a:ln w="12700">
            <a:solidFill>
              <a:srgbClr val="A7B7C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1800" b="1">
                <a:solidFill>
                  <a:srgbClr val="505A6E"/>
                </a:solidFill>
                <a:latin typeface="Source Sans Pro"/>
              </a:rPr>
              <a:t>QR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82880" y="6601968"/>
            <a:ext cx="11795760" cy="228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sz="1200" b="0">
                <a:solidFill>
                  <a:srgbClr val="A7B7C5"/>
                </a:solidFill>
                <a:latin typeface="Source Sans Pro"/>
              </a:rPr>
              <a:t>Zona segura: mantenga texto dentro de los márgenes. (Guía visual: margen ≈ 0.6 in ≈ 80–90 px).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192</Words>
  <Application>Microsoft Office PowerPoint</Application>
  <PresentationFormat>Panorámica</PresentationFormat>
  <Paragraphs>35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Montserrat</vt:lpstr>
      <vt:lpstr>Source Sans Pro</vt:lpstr>
      <vt:lpstr>Office Theme</vt:lpstr>
      <vt:lpstr>Presentación de PowerPoint</vt:lpstr>
      <vt:lpstr>Presentación de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/>
  <cp:keywords/>
  <dc:description>generated using python-pptx</dc:description>
  <cp:lastModifiedBy>Denys Buedo Hidalgo</cp:lastModifiedBy>
  <cp:revision>2</cp:revision>
  <dcterms:created xsi:type="dcterms:W3CDTF">2013-01-27T09:14:16Z</dcterms:created>
  <dcterms:modified xsi:type="dcterms:W3CDTF">2026-01-12T16:18:36Z</dcterms:modified>
  <cp:category/>
</cp:coreProperties>
</file>