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44" d="100"/>
          <a:sy n="44" d="100"/>
        </p:scale>
        <p:origin x="17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8" name="Group 9776"/>
          <p:cNvGrpSpPr/>
          <p:nvPr userDrawn="1"/>
        </p:nvGrpSpPr>
        <p:grpSpPr>
          <a:xfrm>
            <a:off x="391887" y="346160"/>
            <a:ext cx="21248914" cy="4269383"/>
            <a:chOff x="0" y="0"/>
            <a:chExt cx="7564120" cy="1506855"/>
          </a:xfrm>
        </p:grpSpPr>
        <p:sp>
          <p:nvSpPr>
            <p:cNvPr id="9" name="Rectangle 9778"/>
            <p:cNvSpPr/>
            <p:nvPr userDrawn="1"/>
          </p:nvSpPr>
          <p:spPr>
            <a:xfrm>
              <a:off x="354330" y="483107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63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s-E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10" name="Picture 9777"/>
            <p:cNvPicPr/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7564120" cy="1506855"/>
            </a:xfrm>
            <a:prstGeom prst="rect">
              <a:avLst/>
            </a:prstGeom>
          </p:spPr>
        </p:pic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0" y="31133143"/>
            <a:ext cx="21959887" cy="8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136605"/>
            <a:ext cx="17722096" cy="1114206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002060"/>
                </a:solidFill>
              </a:rPr>
              <a:t>XVII Taller Internacional de Extension </a:t>
            </a:r>
            <a:r>
              <a:rPr lang="en-US" sz="6600" b="1" dirty="0" err="1">
                <a:solidFill>
                  <a:srgbClr val="002060"/>
                </a:solidFill>
              </a:rPr>
              <a:t>Universitaria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1100" y="10770053"/>
            <a:ext cx="19131795" cy="17725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3200" dirty="0"/>
              <a:t>Por la importancia que tiene para el ámbito educativo de la primera infancia garantizar un uso adecuado de las TIC por los niños, tanto en su utilización planificada y controlada en la institución como en la preparación a las familias para que cumplan el papel mediador y activo en la interacción de sus hijos con estas desde el hogar, se plantea como objetivo de la siguiente investigación: Desarrollo de una propuesta de actividades extensionistas con las estudiantes de la carrera de educación preescolar para preparar a los diferentes agentes educativos de la comunidad pueblo grifo en la necesidad de mediación en los hábitos de uso de las TIC por los niños de la Primera infancia.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6264462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IMPACTO DEL USO DE LAS TIC EN LA PRIMERA INFANCIA UN TRABAJO EXTENSIONISTA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6" y="7345515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err="1">
                <a:solidFill>
                  <a:srgbClr val="002060"/>
                </a:solidFill>
              </a:rPr>
              <a:t>Lizgrey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Morejón</a:t>
            </a:r>
            <a:r>
              <a:rPr lang="en-US" sz="3600" dirty="0">
                <a:solidFill>
                  <a:srgbClr val="002060"/>
                </a:solidFill>
              </a:rPr>
              <a:t> Rodríguez UCF Cuba</a:t>
            </a:r>
          </a:p>
          <a:p>
            <a:pPr marL="0" indent="0" algn="ctr">
              <a:buNone/>
            </a:pPr>
            <a:r>
              <a:rPr lang="en-US" sz="3600" dirty="0" err="1">
                <a:solidFill>
                  <a:srgbClr val="002060"/>
                </a:solidFill>
              </a:rPr>
              <a:t>Danaysys</a:t>
            </a:r>
            <a:r>
              <a:rPr lang="en-US" sz="3600" dirty="0">
                <a:solidFill>
                  <a:srgbClr val="002060"/>
                </a:solidFill>
              </a:rPr>
              <a:t> Rodríguez UCF Cuba</a:t>
            </a:r>
          </a:p>
          <a:p>
            <a:pPr marL="0" indent="0" algn="ctr">
              <a:buNone/>
            </a:pPr>
            <a:r>
              <a:rPr lang="en-US" sz="3600" dirty="0" err="1">
                <a:solidFill>
                  <a:srgbClr val="002060"/>
                </a:solidFill>
              </a:rPr>
              <a:t>Mayda</a:t>
            </a:r>
            <a:r>
              <a:rPr lang="en-US" sz="3600" dirty="0">
                <a:solidFill>
                  <a:srgbClr val="002060"/>
                </a:solidFill>
              </a:rPr>
              <a:t> Abreus Gómez UCF Cuba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4. REFERENCIAS BIBLIOGRÁFICAS</a:t>
            </a: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32905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rgbClr val="002060"/>
                </a:solidFill>
              </a:rPr>
              <a:t>AGRADECIMIENTOS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181100" y="14277836"/>
            <a:ext cx="19131795" cy="2302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/>
              <a:t>La </a:t>
            </a:r>
            <a:r>
              <a:rPr lang="en-US" sz="4000" dirty="0" err="1"/>
              <a:t>propuesta</a:t>
            </a:r>
            <a:r>
              <a:rPr lang="en-US" sz="4000" dirty="0"/>
              <a:t> de </a:t>
            </a:r>
            <a:r>
              <a:rPr lang="en-US" sz="4000" dirty="0" err="1"/>
              <a:t>actividades</a:t>
            </a:r>
            <a:r>
              <a:rPr lang="en-US" sz="4000" dirty="0"/>
              <a:t> </a:t>
            </a:r>
            <a:r>
              <a:rPr lang="en-US" sz="4000" dirty="0" err="1"/>
              <a:t>fue</a:t>
            </a:r>
            <a:r>
              <a:rPr lang="en-US" sz="4000" dirty="0"/>
              <a:t> </a:t>
            </a:r>
            <a:r>
              <a:rPr lang="en-US" sz="4000" dirty="0" err="1"/>
              <a:t>realizada</a:t>
            </a:r>
            <a:r>
              <a:rPr lang="en-US" sz="4000" dirty="0"/>
              <a:t> </a:t>
            </a:r>
            <a:r>
              <a:rPr lang="en-US" sz="4000" dirty="0" err="1"/>
              <a:t>por</a:t>
            </a:r>
            <a:r>
              <a:rPr lang="en-US" sz="4000" dirty="0"/>
              <a:t> </a:t>
            </a:r>
            <a:r>
              <a:rPr lang="en-US" sz="4000" dirty="0" err="1"/>
              <a:t>estudiantes</a:t>
            </a:r>
            <a:r>
              <a:rPr lang="en-US" sz="4000" dirty="0"/>
              <a:t> de </a:t>
            </a:r>
            <a:r>
              <a:rPr lang="en-US" sz="4000" dirty="0" err="1"/>
              <a:t>tercer</a:t>
            </a:r>
            <a:r>
              <a:rPr lang="en-US" sz="4000" dirty="0"/>
              <a:t> </a:t>
            </a:r>
            <a:r>
              <a:rPr lang="en-US" sz="4000" dirty="0" err="1"/>
              <a:t>año</a:t>
            </a:r>
            <a:r>
              <a:rPr lang="en-US" sz="4000" dirty="0"/>
              <a:t> de la Carrera </a:t>
            </a:r>
            <a:r>
              <a:rPr lang="en-US" sz="4000" dirty="0" err="1"/>
              <a:t>Licenciatura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educación</a:t>
            </a:r>
            <a:r>
              <a:rPr lang="en-US" sz="4000" dirty="0"/>
              <a:t> </a:t>
            </a:r>
            <a:r>
              <a:rPr lang="en-US" sz="4000" dirty="0" err="1"/>
              <a:t>preescolar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consejo</a:t>
            </a:r>
            <a:r>
              <a:rPr lang="en-US" sz="4000" dirty="0"/>
              <a:t> popular Pueblo Grifo de la ciudad de Cienfuegos. Se </a:t>
            </a:r>
            <a:r>
              <a:rPr lang="en-US" sz="4000" dirty="0" err="1"/>
              <a:t>realizaron</a:t>
            </a:r>
            <a:r>
              <a:rPr lang="en-US" sz="4000" dirty="0"/>
              <a:t> 10 </a:t>
            </a:r>
            <a:r>
              <a:rPr lang="en-US" sz="4000" dirty="0" err="1"/>
              <a:t>actividades</a:t>
            </a:r>
            <a:r>
              <a:rPr lang="en-US" sz="4000" dirty="0"/>
              <a:t> con la </a:t>
            </a:r>
            <a:r>
              <a:rPr lang="en-US" sz="4000" dirty="0" err="1"/>
              <a:t>participación</a:t>
            </a:r>
            <a:r>
              <a:rPr lang="en-US" sz="4000" dirty="0"/>
              <a:t> de </a:t>
            </a:r>
            <a:r>
              <a:rPr lang="en-US" sz="4000" dirty="0" err="1"/>
              <a:t>los</a:t>
            </a:r>
            <a:r>
              <a:rPr lang="en-US" sz="4000" dirty="0"/>
              <a:t> </a:t>
            </a:r>
            <a:r>
              <a:rPr lang="en-US" sz="4000" dirty="0" err="1"/>
              <a:t>diferentes</a:t>
            </a:r>
            <a:r>
              <a:rPr lang="en-US" sz="4000" dirty="0"/>
              <a:t> ajentes </a:t>
            </a:r>
            <a:r>
              <a:rPr lang="en-US" sz="4000" dirty="0" err="1"/>
              <a:t>educativos</a:t>
            </a:r>
            <a:r>
              <a:rPr lang="en-US" sz="4000" dirty="0"/>
              <a:t> de la </a:t>
            </a:r>
            <a:r>
              <a:rPr lang="en-US" sz="4000" dirty="0" err="1"/>
              <a:t>comunidad</a:t>
            </a:r>
            <a:r>
              <a:rPr lang="en-US" sz="4000" dirty="0"/>
              <a:t>: </a:t>
            </a:r>
            <a:r>
              <a:rPr lang="en-US" sz="4000" dirty="0" err="1"/>
              <a:t>promotores</a:t>
            </a:r>
            <a:r>
              <a:rPr lang="en-US" sz="4000" dirty="0"/>
              <a:t>, </a:t>
            </a:r>
            <a:r>
              <a:rPr lang="en-US" sz="4000" dirty="0" err="1"/>
              <a:t>ejecutores</a:t>
            </a:r>
            <a:r>
              <a:rPr lang="en-US" sz="4000" dirty="0"/>
              <a:t> </a:t>
            </a:r>
            <a:r>
              <a:rPr lang="en-US" sz="4000" dirty="0" err="1"/>
              <a:t>voluntarios</a:t>
            </a:r>
            <a:r>
              <a:rPr lang="en-US" sz="4000" dirty="0"/>
              <a:t> , </a:t>
            </a:r>
            <a:r>
              <a:rPr lang="en-US" sz="4000" dirty="0" err="1"/>
              <a:t>miembros</a:t>
            </a:r>
            <a:r>
              <a:rPr lang="en-US" sz="4000" dirty="0"/>
              <a:t> del </a:t>
            </a:r>
            <a:r>
              <a:rPr lang="en-US" sz="4000" dirty="0" err="1"/>
              <a:t>grupo</a:t>
            </a:r>
            <a:r>
              <a:rPr lang="en-US" sz="4000" dirty="0"/>
              <a:t> </a:t>
            </a:r>
            <a:r>
              <a:rPr lang="en-US" sz="4000" dirty="0" err="1"/>
              <a:t>coordinador</a:t>
            </a:r>
            <a:r>
              <a:rPr lang="en-US" sz="4000" dirty="0"/>
              <a:t> del </a:t>
            </a:r>
            <a:r>
              <a:rPr lang="en-US" sz="4000" dirty="0" err="1"/>
              <a:t>Programa</a:t>
            </a:r>
            <a:r>
              <a:rPr lang="en-US" sz="4000" dirty="0"/>
              <a:t> Educa a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hijo</a:t>
            </a:r>
            <a:r>
              <a:rPr lang="en-US" sz="4000" dirty="0"/>
              <a:t> y </a:t>
            </a:r>
            <a:r>
              <a:rPr lang="en-US" sz="4000" dirty="0" err="1"/>
              <a:t>familias</a:t>
            </a:r>
            <a:r>
              <a:rPr lang="en-US" sz="4000" dirty="0"/>
              <a:t> del </a:t>
            </a:r>
            <a:r>
              <a:rPr lang="en-US" sz="4000" dirty="0" err="1"/>
              <a:t>grupo</a:t>
            </a:r>
            <a:r>
              <a:rPr lang="en-US" sz="4000" dirty="0"/>
              <a:t> de </a:t>
            </a:r>
            <a:r>
              <a:rPr lang="en-US" sz="4000" dirty="0" err="1"/>
              <a:t>niños</a:t>
            </a:r>
            <a:r>
              <a:rPr lang="en-US" sz="4000" dirty="0"/>
              <a:t> de cuatro a </a:t>
            </a:r>
            <a:r>
              <a:rPr lang="en-US" sz="4000" dirty="0" err="1"/>
              <a:t>cinco</a:t>
            </a:r>
            <a:r>
              <a:rPr lang="en-US" sz="4000" dirty="0"/>
              <a:t> </a:t>
            </a:r>
            <a:r>
              <a:rPr lang="en-US" sz="4000" dirty="0" err="1"/>
              <a:t>años</a:t>
            </a:r>
            <a:r>
              <a:rPr lang="en-US" sz="4000" dirty="0"/>
              <a:t> . Se </a:t>
            </a:r>
            <a:r>
              <a:rPr lang="en-US" sz="4000" dirty="0" err="1"/>
              <a:t>desarrollaron</a:t>
            </a:r>
            <a:r>
              <a:rPr lang="en-US" sz="4000" dirty="0"/>
              <a:t> 5 </a:t>
            </a:r>
            <a:r>
              <a:rPr lang="en-US" sz="4000" dirty="0" err="1"/>
              <a:t>talleres</a:t>
            </a:r>
            <a:r>
              <a:rPr lang="en-US" sz="4000" dirty="0"/>
              <a:t>, 1 video debate y 4 </a:t>
            </a:r>
            <a:r>
              <a:rPr lang="en-US" sz="4000" dirty="0" err="1"/>
              <a:t>actividades</a:t>
            </a:r>
            <a:r>
              <a:rPr lang="en-US" sz="4000" dirty="0"/>
              <a:t> </a:t>
            </a:r>
            <a:r>
              <a:rPr lang="en-US" sz="4000" dirty="0" err="1"/>
              <a:t>conjuntas</a:t>
            </a:r>
            <a:r>
              <a:rPr lang="en-US" sz="4000" dirty="0"/>
              <a:t>.  En </a:t>
            </a:r>
            <a:r>
              <a:rPr lang="en-US" sz="4000" dirty="0" err="1"/>
              <a:t>su</a:t>
            </a:r>
            <a:r>
              <a:rPr lang="en-US" sz="4000" dirty="0"/>
              <a:t> </a:t>
            </a:r>
            <a:r>
              <a:rPr lang="en-US" sz="4000" dirty="0" err="1"/>
              <a:t>desarrollo</a:t>
            </a:r>
            <a:r>
              <a:rPr lang="en-US" sz="4000" dirty="0"/>
              <a:t> se </a:t>
            </a:r>
            <a:r>
              <a:rPr lang="en-US" sz="4000" dirty="0" err="1"/>
              <a:t>apreció</a:t>
            </a:r>
            <a:r>
              <a:rPr lang="en-US" sz="4000" dirty="0"/>
              <a:t>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interés</a:t>
            </a:r>
            <a:r>
              <a:rPr lang="en-US" sz="4000" dirty="0"/>
              <a:t> de </a:t>
            </a:r>
            <a:r>
              <a:rPr lang="en-US" sz="4000" dirty="0" err="1"/>
              <a:t>los</a:t>
            </a:r>
            <a:r>
              <a:rPr lang="en-US" sz="4000" dirty="0"/>
              <a:t> </a:t>
            </a:r>
            <a:r>
              <a:rPr lang="en-US" sz="4000" dirty="0" err="1"/>
              <a:t>participantes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la </a:t>
            </a:r>
            <a:r>
              <a:rPr lang="en-US" sz="4000" dirty="0" err="1"/>
              <a:t>temática</a:t>
            </a:r>
            <a:r>
              <a:rPr lang="en-US" sz="4000" dirty="0"/>
              <a:t> y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reconocimiento</a:t>
            </a:r>
            <a:r>
              <a:rPr lang="en-US" sz="4000" dirty="0"/>
              <a:t> de la </a:t>
            </a:r>
            <a:r>
              <a:rPr lang="en-US" sz="4000" dirty="0" err="1"/>
              <a:t>importancia</a:t>
            </a:r>
            <a:r>
              <a:rPr lang="en-US" sz="4000" dirty="0"/>
              <a:t> de </a:t>
            </a:r>
            <a:r>
              <a:rPr lang="en-US" sz="4000" dirty="0" err="1"/>
              <a:t>su</a:t>
            </a:r>
            <a:r>
              <a:rPr lang="en-US" sz="4000" dirty="0"/>
              <a:t> </a:t>
            </a:r>
            <a:r>
              <a:rPr lang="en-US" sz="4000" dirty="0" err="1"/>
              <a:t>accionar</a:t>
            </a:r>
            <a:r>
              <a:rPr lang="en-US" sz="4000" dirty="0"/>
              <a:t> </a:t>
            </a:r>
            <a:r>
              <a:rPr lang="en-US" sz="4000" dirty="0" err="1"/>
              <a:t>como</a:t>
            </a:r>
            <a:r>
              <a:rPr lang="en-US" sz="4000" dirty="0"/>
              <a:t> </a:t>
            </a:r>
            <a:r>
              <a:rPr lang="en-US" sz="4000" dirty="0" err="1"/>
              <a:t>grupo</a:t>
            </a:r>
            <a:r>
              <a:rPr lang="en-US" sz="4000" dirty="0"/>
              <a:t> para </a:t>
            </a:r>
            <a:r>
              <a:rPr lang="en-US" sz="4000" dirty="0" err="1"/>
              <a:t>intervenir</a:t>
            </a:r>
            <a:r>
              <a:rPr lang="en-US" sz="4000" dirty="0"/>
              <a:t> y </a:t>
            </a:r>
            <a:r>
              <a:rPr lang="en-US" sz="4000" dirty="0" err="1"/>
              <a:t>modificar</a:t>
            </a:r>
            <a:r>
              <a:rPr lang="en-US" sz="4000" dirty="0"/>
              <a:t> </a:t>
            </a:r>
            <a:r>
              <a:rPr lang="en-US" sz="4000" dirty="0" err="1"/>
              <a:t>los</a:t>
            </a:r>
            <a:r>
              <a:rPr lang="en-US" sz="4000" dirty="0"/>
              <a:t> </a:t>
            </a:r>
            <a:r>
              <a:rPr lang="en-US" sz="4000" dirty="0" err="1"/>
              <a:t>modos</a:t>
            </a:r>
            <a:r>
              <a:rPr lang="en-US" sz="4000" dirty="0"/>
              <a:t> de </a:t>
            </a:r>
            <a:r>
              <a:rPr lang="en-US" sz="4000" dirty="0" err="1"/>
              <a:t>actuaíón</a:t>
            </a:r>
            <a:r>
              <a:rPr lang="en-US" sz="4000" dirty="0"/>
              <a:t> que </a:t>
            </a:r>
            <a:r>
              <a:rPr lang="en-US" sz="4000" dirty="0" err="1"/>
              <a:t>imperan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las </a:t>
            </a:r>
            <a:r>
              <a:rPr lang="en-US" sz="4000" dirty="0" err="1"/>
              <a:t>familias</a:t>
            </a:r>
            <a:r>
              <a:rPr lang="en-US" sz="4000" dirty="0"/>
              <a:t> con </a:t>
            </a:r>
            <a:r>
              <a:rPr lang="en-US" sz="4000" dirty="0" err="1"/>
              <a:t>respecto</a:t>
            </a:r>
            <a:r>
              <a:rPr lang="en-US" sz="4000" dirty="0"/>
              <a:t> al </a:t>
            </a:r>
            <a:r>
              <a:rPr lang="en-US" sz="4000" dirty="0" err="1"/>
              <a:t>uso</a:t>
            </a:r>
            <a:r>
              <a:rPr lang="en-US" sz="4000" dirty="0"/>
              <a:t> de las TIC  y </a:t>
            </a:r>
            <a:r>
              <a:rPr lang="en-US" sz="4000" dirty="0" err="1"/>
              <a:t>evitar</a:t>
            </a:r>
            <a:r>
              <a:rPr lang="en-US" sz="4000" dirty="0"/>
              <a:t> las </a:t>
            </a:r>
            <a:r>
              <a:rPr lang="en-US" sz="4000" dirty="0" err="1"/>
              <a:t>consecuencias</a:t>
            </a:r>
            <a:r>
              <a:rPr lang="en-US" sz="4000" dirty="0"/>
              <a:t> </a:t>
            </a:r>
            <a:r>
              <a:rPr lang="en-US" sz="4000" dirty="0" err="1"/>
              <a:t>negativas</a:t>
            </a:r>
            <a:r>
              <a:rPr lang="en-US" sz="4000" dirty="0"/>
              <a:t> de </a:t>
            </a:r>
            <a:r>
              <a:rPr lang="en-US" sz="4000" dirty="0" err="1"/>
              <a:t>su</a:t>
            </a:r>
            <a:r>
              <a:rPr lang="en-US" sz="4000" dirty="0"/>
              <a:t> </a:t>
            </a:r>
            <a:r>
              <a:rPr lang="en-US" sz="4000" dirty="0" err="1"/>
              <a:t>uso</a:t>
            </a:r>
            <a:r>
              <a:rPr lang="en-US" sz="4000" dirty="0"/>
              <a:t> </a:t>
            </a:r>
            <a:r>
              <a:rPr lang="en-US" sz="4000" dirty="0" err="1"/>
              <a:t>inadecuado</a:t>
            </a:r>
            <a:r>
              <a:rPr lang="en-US" sz="4000" dirty="0"/>
              <a:t> o </a:t>
            </a:r>
            <a:r>
              <a:rPr lang="en-US" sz="4000" dirty="0" err="1"/>
              <a:t>indiscriminado</a:t>
            </a:r>
            <a:r>
              <a:rPr lang="en-US" sz="4000" dirty="0"/>
              <a:t> para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desarrollo</a:t>
            </a:r>
            <a:r>
              <a:rPr lang="en-US" sz="4000" dirty="0"/>
              <a:t> multilateral y armónico de las </a:t>
            </a:r>
            <a:r>
              <a:rPr lang="en-US" sz="4000" dirty="0" err="1"/>
              <a:t>niñas</a:t>
            </a:r>
            <a:r>
              <a:rPr lang="en-US" sz="4000" dirty="0"/>
              <a:t> y </a:t>
            </a:r>
            <a:r>
              <a:rPr lang="en-US" sz="4000" dirty="0" err="1"/>
              <a:t>los</a:t>
            </a:r>
            <a:r>
              <a:rPr lang="en-US" sz="4000" dirty="0"/>
              <a:t> </a:t>
            </a:r>
            <a:r>
              <a:rPr lang="en-US" sz="4000" dirty="0" err="1"/>
              <a:t>niños</a:t>
            </a:r>
            <a:r>
              <a:rPr lang="en-US" sz="4000" dirty="0"/>
              <a:t> de la </a:t>
            </a:r>
            <a:r>
              <a:rPr lang="en-US" sz="4000" dirty="0" err="1"/>
              <a:t>primera</a:t>
            </a:r>
            <a:r>
              <a:rPr lang="en-US" sz="4000" dirty="0"/>
              <a:t> </a:t>
            </a:r>
            <a:r>
              <a:rPr lang="en-US" sz="4000" dirty="0" err="1"/>
              <a:t>infancia</a:t>
            </a:r>
            <a:r>
              <a:rPr lang="en-US" sz="4000" dirty="0"/>
              <a:t>.</a:t>
            </a:r>
          </a:p>
          <a:p>
            <a:pPr algn="l"/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181100" y="18290806"/>
            <a:ext cx="19131795" cy="1833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3200" dirty="0"/>
              <a:t>La propuesta de actividades extensionistas ha permitido conocer la manera en la que los niños de la Primera infancia interactúan con los dispositivos móviles en el ámbito cotidiano y analizar la percepción de la familia, institución, agentes educativos de la comunidad a cerca del uso de la tecnología por parte de los menores.</a:t>
            </a:r>
          </a:p>
          <a:p>
            <a:pPr algn="l"/>
            <a:r>
              <a:rPr lang="es-ES" sz="3200" dirty="0"/>
              <a:t>Es necesario continuar dialogando, problematizando y argumentando alrededor del rol de las familias, instituciones y agentes educativos de la comunidad en las interacciones entre tecnología digital y primera Infancia y los modos de producción del conocimiento. 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016000" y="22410277"/>
            <a:ext cx="19296896" cy="37856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/>
              <a:t>A: </a:t>
            </a:r>
            <a:r>
              <a:rPr lang="en-US" sz="2800" dirty="0" err="1"/>
              <a:t>estudiantes</a:t>
            </a:r>
            <a:r>
              <a:rPr lang="en-US" sz="2800" dirty="0"/>
              <a:t> y </a:t>
            </a:r>
            <a:r>
              <a:rPr lang="en-US" sz="2800" dirty="0" err="1"/>
              <a:t>agentes</a:t>
            </a:r>
            <a:r>
              <a:rPr lang="en-US" sz="2800" dirty="0"/>
              <a:t> </a:t>
            </a:r>
            <a:r>
              <a:rPr lang="en-US" sz="2800" dirty="0" err="1"/>
              <a:t>educativos</a:t>
            </a:r>
            <a:r>
              <a:rPr lang="en-US" sz="2800" dirty="0"/>
              <a:t> de la </a:t>
            </a:r>
            <a:r>
              <a:rPr lang="en-US" sz="2800" dirty="0" err="1"/>
              <a:t>comunidad</a:t>
            </a:r>
            <a:r>
              <a:rPr lang="en-US" sz="2800" dirty="0"/>
              <a:t> que </a:t>
            </a:r>
            <a:r>
              <a:rPr lang="en-US" sz="2800" dirty="0" err="1"/>
              <a:t>apoyaron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Proyecto.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42EA86A-5810-011F-6F35-70D1F44AE63D}"/>
              </a:ext>
            </a:extLst>
          </p:cNvPr>
          <p:cNvSpPr txBox="1"/>
          <p:nvPr/>
        </p:nvSpPr>
        <p:spPr>
          <a:xfrm>
            <a:off x="1098550" y="22410276"/>
            <a:ext cx="1913179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2000" indent="-457200"/>
            <a:r>
              <a:rPr lang="es-ES" sz="2400" dirty="0"/>
              <a:t>Aliagas, C., Matsumoto, M., </a:t>
            </a:r>
            <a:r>
              <a:rPr lang="es-ES" sz="2400" dirty="0" err="1"/>
              <a:t>Morgade</a:t>
            </a:r>
            <a:r>
              <a:rPr lang="es-ES" sz="2400" dirty="0"/>
              <a:t>, M., </a:t>
            </a:r>
            <a:r>
              <a:rPr lang="es-ES" sz="2400" dirty="0" err="1"/>
              <a:t>Correro,C</a:t>
            </a:r>
            <a:r>
              <a:rPr lang="es-ES" sz="2400" dirty="0"/>
              <a:t>., Galera, N. y Poveda, D. (2017).Young </a:t>
            </a:r>
            <a:r>
              <a:rPr lang="es-ES" sz="2400" dirty="0" err="1"/>
              <a:t>children</a:t>
            </a:r>
            <a:r>
              <a:rPr lang="es-ES" sz="2400" dirty="0"/>
              <a:t> (0-8) and digital </a:t>
            </a:r>
            <a:r>
              <a:rPr lang="es-ES" sz="2400" dirty="0" err="1"/>
              <a:t>technology</a:t>
            </a:r>
            <a:r>
              <a:rPr lang="es-ES" sz="2400" dirty="0"/>
              <a:t>- </a:t>
            </a:r>
            <a:r>
              <a:rPr lang="es-ES" sz="2400" dirty="0" err="1"/>
              <a:t>What</a:t>
            </a:r>
            <a:r>
              <a:rPr lang="es-ES" sz="2400" dirty="0"/>
              <a:t> </a:t>
            </a:r>
            <a:r>
              <a:rPr lang="es-ES" sz="2400" dirty="0" err="1"/>
              <a:t>changes</a:t>
            </a:r>
            <a:r>
              <a:rPr lang="es-ES" sz="2400" dirty="0"/>
              <a:t> in </a:t>
            </a: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year</a:t>
            </a:r>
            <a:r>
              <a:rPr lang="es-ES" sz="2400" dirty="0"/>
              <a:t>? </a:t>
            </a:r>
            <a:r>
              <a:rPr lang="es-ES" sz="2400" dirty="0" err="1"/>
              <a:t>Papers</a:t>
            </a:r>
            <a:r>
              <a:rPr lang="es-ES" sz="2400" dirty="0"/>
              <a:t> Infancia, 20, 1-65</a:t>
            </a:r>
          </a:p>
          <a:p>
            <a:pPr marL="432000" indent="-457200"/>
            <a:r>
              <a:rPr lang="es-ES" sz="2400" dirty="0" err="1"/>
              <a:t>Caldeiro</a:t>
            </a:r>
            <a:r>
              <a:rPr lang="es-ES" sz="2400" dirty="0"/>
              <a:t> Pedreira, M.C, Castro Zubizarreta, A. y </a:t>
            </a:r>
            <a:r>
              <a:rPr lang="es-ES" sz="2400" dirty="0" err="1"/>
              <a:t>Havrankova</a:t>
            </a:r>
            <a:r>
              <a:rPr lang="es-ES" sz="2400" dirty="0"/>
              <a:t>, T. (2021). Móviles y pantallas en edades tempranas: convivencia digital, derechos de la infancia y responsabilidad adulta. </a:t>
            </a:r>
            <a:r>
              <a:rPr lang="es-ES" sz="2400" dirty="0" err="1"/>
              <a:t>Research</a:t>
            </a:r>
            <a:r>
              <a:rPr lang="es-ES" sz="2400" dirty="0"/>
              <a:t> in                      </a:t>
            </a:r>
            <a:r>
              <a:rPr lang="es-ES" sz="2400" dirty="0" err="1"/>
              <a:t>Education</a:t>
            </a:r>
            <a:r>
              <a:rPr lang="es-ES" sz="2400" dirty="0"/>
              <a:t> and </a:t>
            </a:r>
            <a:r>
              <a:rPr lang="es-ES" sz="2400" dirty="0" err="1"/>
              <a:t>Learning</a:t>
            </a:r>
            <a:r>
              <a:rPr lang="es-ES" sz="2400" dirty="0"/>
              <a:t> </a:t>
            </a:r>
            <a:r>
              <a:rPr lang="es-ES" sz="2400" dirty="0" err="1"/>
              <a:t>Innovation</a:t>
            </a:r>
            <a:r>
              <a:rPr lang="es-ES" sz="2400" dirty="0"/>
              <a:t>, Archives, 26,1-17</a:t>
            </a:r>
          </a:p>
          <a:p>
            <a:pPr marL="432000" indent="-457200"/>
            <a:r>
              <a:rPr lang="es-ES" sz="2400" dirty="0"/>
              <a:t>EDUTEC. Revista Electrónica de Tecnología Educativa. Número 76. junio 2021 / Trimestral Número especial: Tecnologías para la enseñanza en Educación Infantil.</a:t>
            </a:r>
          </a:p>
          <a:p>
            <a:pPr marL="432000" indent="-457200"/>
            <a:r>
              <a:rPr lang="es-ES" sz="2400" dirty="0"/>
              <a:t>Fernández, A. (2017). Las nuevas tecnologías en la Primera Infancia [Tesis de maestría, Universidad de Cádiz, España]. https://www.google.com/url?sa=t&amp;source=web&amp;rcet=j&amp;url= </a:t>
            </a:r>
          </a:p>
          <a:p>
            <a:pPr marL="432000" indent="-457200"/>
            <a:r>
              <a:rPr lang="es-ES" sz="2400" dirty="0"/>
              <a:t>Franco, S. (2021). Uso de las TIC en el hogar durante la primera infancia. </a:t>
            </a:r>
            <a:r>
              <a:rPr lang="es-ES" sz="2400" dirty="0" err="1"/>
              <a:t>Edutec</a:t>
            </a:r>
            <a:r>
              <a:rPr lang="es-ES" sz="2400" dirty="0"/>
              <a:t>. Revista Electrónica De Tecnología Educativa, (76), 22-35.   https://doi.org/10.21556/edutec.2021.76.2067</a:t>
            </a:r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650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XVII Taller Internacional de Extension Universitaria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o</cp:lastModifiedBy>
  <cp:revision>13</cp:revision>
  <dcterms:created xsi:type="dcterms:W3CDTF">2021-12-21T16:45:31Z</dcterms:created>
  <dcterms:modified xsi:type="dcterms:W3CDTF">2024-02-07T16:22:25Z</dcterms:modified>
</cp:coreProperties>
</file>