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8" d="100"/>
          <a:sy n="18" d="100"/>
        </p:scale>
        <p:origin x="2645"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2/4/2024</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grpSp>
        <p:nvGrpSpPr>
          <p:cNvPr id="8" name="Group 9776"/>
          <p:cNvGrpSpPr/>
          <p:nvPr userDrawn="1"/>
        </p:nvGrpSpPr>
        <p:grpSpPr>
          <a:xfrm>
            <a:off x="391887" y="346160"/>
            <a:ext cx="21248914" cy="4269383"/>
            <a:chOff x="0" y="0"/>
            <a:chExt cx="7564120" cy="1506855"/>
          </a:xfrm>
        </p:grpSpPr>
        <p:sp>
          <p:nvSpPr>
            <p:cNvPr id="9"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10" name="Picture 9777"/>
            <p:cNvPicPr/>
            <p:nvPr userDrawn="1"/>
          </p:nvPicPr>
          <p:blipFill>
            <a:blip r:embed="rId13"/>
            <a:stretch>
              <a:fillRect/>
            </a:stretch>
          </p:blipFill>
          <p:spPr>
            <a:xfrm>
              <a:off x="0" y="0"/>
              <a:ext cx="7564120" cy="1506855"/>
            </a:xfrm>
            <a:prstGeom prst="rect">
              <a:avLst/>
            </a:prstGeom>
          </p:spPr>
        </p:pic>
      </p:grpSp>
      <p:pic>
        <p:nvPicPr>
          <p:cNvPr id="11" name="Imagen 10"/>
          <p:cNvPicPr>
            <a:picLocks noChangeAspect="1"/>
          </p:cNvPicPr>
          <p:nvPr userDrawn="1"/>
        </p:nvPicPr>
        <p:blipFill>
          <a:blip r:embed="rId14"/>
          <a:stretch>
            <a:fillRect/>
          </a:stretch>
        </p:blipFill>
        <p:spPr>
          <a:xfrm flipV="1">
            <a:off x="0" y="31133143"/>
            <a:ext cx="21959887" cy="879085"/>
          </a:xfrm>
          <a:prstGeom prst="rect">
            <a:avLst/>
          </a:prstGeom>
        </p:spPr>
      </p:pic>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hyperlink" Target="http://www.dict.uh.cu/Revistas/Educ_Sup/032004/Art010304.pdf" TargetMode="Externa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94360" y="4258173"/>
            <a:ext cx="20756880" cy="1914028"/>
          </a:xfrm>
        </p:spPr>
        <p:txBody>
          <a:bodyPr>
            <a:normAutofit/>
          </a:bodyPr>
          <a:lstStyle/>
          <a:p>
            <a:r>
              <a:rPr lang="es-ES" sz="6600" b="1" dirty="0">
                <a:solidFill>
                  <a:srgbClr val="002060"/>
                </a:solidFill>
              </a:rPr>
              <a:t>X Taller “La transformación digital y las tecnologías de avanzada en la Educación Superior”</a:t>
            </a:r>
          </a:p>
        </p:txBody>
      </p:sp>
      <p:sp>
        <p:nvSpPr>
          <p:cNvPr id="28" name="Título 1"/>
          <p:cNvSpPr txBox="1">
            <a:spLocks/>
          </p:cNvSpPr>
          <p:nvPr/>
        </p:nvSpPr>
        <p:spPr>
          <a:xfrm>
            <a:off x="2580200" y="7137403"/>
            <a:ext cx="17722096" cy="1114206"/>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endParaRPr lang="es-419" sz="4400" dirty="0">
              <a:solidFill>
                <a:srgbClr val="002060"/>
              </a:solidFill>
              <a:cs typeface="Times New Roman" panose="02020603050405020304" pitchFamily="18" charset="0"/>
            </a:endParaRPr>
          </a:p>
          <a:p>
            <a:endParaRPr lang="es-419" sz="4400" dirty="0">
              <a:solidFill>
                <a:srgbClr val="002060"/>
              </a:solidFill>
              <a:cs typeface="Times New Roman" panose="02020603050405020304" pitchFamily="18" charset="0"/>
            </a:endParaRPr>
          </a:p>
          <a:p>
            <a:endParaRPr lang="es-419" sz="4400" dirty="0">
              <a:solidFill>
                <a:srgbClr val="002060"/>
              </a:solidFill>
              <a:cs typeface="Times New Roman" panose="02020603050405020304" pitchFamily="18" charset="0"/>
            </a:endParaRPr>
          </a:p>
          <a:p>
            <a:endParaRPr lang="es-419" sz="4400" dirty="0">
              <a:solidFill>
                <a:srgbClr val="002060"/>
              </a:solidFill>
              <a:cs typeface="Times New Roman" panose="02020603050405020304" pitchFamily="18" charset="0"/>
            </a:endParaRPr>
          </a:p>
          <a:p>
            <a:r>
              <a:rPr lang="es-419" sz="4400" dirty="0">
                <a:solidFill>
                  <a:srgbClr val="002060"/>
                </a:solidFill>
                <a:cs typeface="Times New Roman" panose="02020603050405020304" pitchFamily="18" charset="0"/>
              </a:rPr>
              <a:t>Metodología para evaluar la calidad del proceso de implementación del modelo de educación a distancia en la carrera IPAI</a:t>
            </a:r>
          </a:p>
          <a:p>
            <a:endParaRPr lang="en-US" sz="44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2012589" y="7866992"/>
            <a:ext cx="17934709"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buNone/>
            </a:pPr>
            <a:r>
              <a:rPr lang="es-419" sz="4400" dirty="0">
                <a:solidFill>
                  <a:srgbClr val="002060"/>
                </a:solidFill>
                <a:latin typeface="+mj-lt"/>
                <a:cs typeface="Times New Roman" panose="02020603050405020304" pitchFamily="18" charset="0"/>
              </a:rPr>
              <a:t> Misleydis Quintero León, UNAH. Cuba y  Boris Pérez Hernández, UNAH. Cuba</a:t>
            </a:r>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a:solidFill>
                  <a:srgbClr val="002060"/>
                </a:solidFill>
              </a:rPr>
              <a:t>AGRADECIMIENTOS</a:t>
            </a:r>
          </a:p>
        </p:txBody>
      </p:sp>
      <p:sp>
        <p:nvSpPr>
          <p:cNvPr id="40" name="Rectángulo 39"/>
          <p:cNvSpPr/>
          <p:nvPr/>
        </p:nvSpPr>
        <p:spPr>
          <a:xfrm>
            <a:off x="912667" y="9872005"/>
            <a:ext cx="19538773" cy="34933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ángulo 41"/>
          <p:cNvSpPr/>
          <p:nvPr/>
        </p:nvSpPr>
        <p:spPr>
          <a:xfrm>
            <a:off x="1181100" y="14180587"/>
            <a:ext cx="19131795" cy="44271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ángulo 43"/>
          <p:cNvSpPr/>
          <p:nvPr/>
        </p:nvSpPr>
        <p:spPr>
          <a:xfrm>
            <a:off x="1319645" y="19393253"/>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ángulo 45"/>
          <p:cNvSpPr/>
          <p:nvPr/>
        </p:nvSpPr>
        <p:spPr>
          <a:xfrm>
            <a:off x="1094509" y="22447167"/>
            <a:ext cx="19131795" cy="36220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613465" y="18566302"/>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700056" y="906759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endParaRPr lang="en-US" sz="2800" dirty="0"/>
          </a:p>
        </p:txBody>
      </p:sp>
      <p:sp>
        <p:nvSpPr>
          <p:cNvPr id="4" name="Rectángulo 3">
            <a:extLst>
              <a:ext uri="{FF2B5EF4-FFF2-40B4-BE49-F238E27FC236}">
                <a16:creationId xmlns:a16="http://schemas.microsoft.com/office/drawing/2014/main" id="{FC40D77F-9CF0-4499-826E-224CC36B8409}"/>
              </a:ext>
            </a:extLst>
          </p:cNvPr>
          <p:cNvSpPr/>
          <p:nvPr/>
        </p:nvSpPr>
        <p:spPr>
          <a:xfrm>
            <a:off x="1170502" y="22451662"/>
            <a:ext cx="19131794" cy="3576172"/>
          </a:xfrm>
          <a:prstGeom prst="rect">
            <a:avLst/>
          </a:prstGeom>
        </p:spPr>
        <p:txBody>
          <a:bodyPr wrap="square">
            <a:spAutoFit/>
          </a:bodyPr>
          <a:lstStyle/>
          <a:p>
            <a:pPr marL="342900" lvl="0" indent="-342900" algn="just">
              <a:lnSpc>
                <a:spcPct val="115000"/>
              </a:lnSpc>
              <a:spcAft>
                <a:spcPts val="0"/>
              </a:spcAft>
              <a:buFont typeface="+mj-lt"/>
              <a:buAutoNum type="arabicPeriod"/>
            </a:pPr>
            <a:r>
              <a:rPr lang="en-US" dirty="0">
                <a:solidFill>
                  <a:srgbClr val="002060"/>
                </a:solidFill>
                <a:latin typeface="+mj-lt"/>
                <a:ea typeface="Times New Roman" panose="02020603050405020304" pitchFamily="18" charset="0"/>
                <a:cs typeface="Times New Roman" panose="02020603050405020304" pitchFamily="18" charset="0"/>
              </a:rPr>
              <a:t>HECQ (Higher Education Compliance and Quality). (1997). Guidelines for Distance Education. London: HECQ. </a:t>
            </a:r>
            <a:endParaRPr lang="es-419" sz="1600" dirty="0">
              <a:solidFill>
                <a:srgbClr val="002060"/>
              </a:solidFill>
              <a:latin typeface="+mj-lt"/>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es-ES" dirty="0">
                <a:solidFill>
                  <a:srgbClr val="002060"/>
                </a:solidFill>
                <a:latin typeface="+mj-lt"/>
                <a:ea typeface="Times New Roman" panose="02020603050405020304" pitchFamily="18" charset="0"/>
                <a:cs typeface="Times New Roman" panose="02020603050405020304" pitchFamily="18" charset="0"/>
              </a:rPr>
              <a:t>Mesa, Y. (2018). Estrategia metodológica para el aula virtual de la asignatura de Historia de Cuba en la carrera de Ingeniería en Procesos Agroindustriales en la Educación a Distancia en la UNAH. Tesis para optar por el título de Máster en Educación Superior. Centro de Estudios de la Educación Superior Agropecuaria. Universidad Agraria de La Habana. Mayabeque, Cuba.</a:t>
            </a:r>
            <a:endParaRPr lang="es-419" sz="1600" dirty="0">
              <a:solidFill>
                <a:srgbClr val="002060"/>
              </a:solidFill>
              <a:latin typeface="+mj-lt"/>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es-ES" dirty="0">
                <a:solidFill>
                  <a:srgbClr val="002060"/>
                </a:solidFill>
                <a:latin typeface="+mj-lt"/>
                <a:ea typeface="Times New Roman" panose="02020603050405020304" pitchFamily="18" charset="0"/>
                <a:cs typeface="Times New Roman" panose="02020603050405020304" pitchFamily="18" charset="0"/>
              </a:rPr>
              <a:t>MES (2020). Proyecto de resolución para la implementación del Modelo de Educación a Distancia del Ministerio del MES (documento de trabajo). Ministerio de Educación Superior de Cuba. La Habana, Cuba.</a:t>
            </a:r>
            <a:endParaRPr lang="es-419" sz="1600" dirty="0">
              <a:solidFill>
                <a:srgbClr val="002060"/>
              </a:solidFill>
              <a:latin typeface="+mj-lt"/>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es-ES" dirty="0">
                <a:solidFill>
                  <a:srgbClr val="002060"/>
                </a:solidFill>
                <a:latin typeface="+mj-lt"/>
                <a:ea typeface="Times New Roman" panose="02020603050405020304" pitchFamily="18" charset="0"/>
                <a:cs typeface="Times New Roman" panose="02020603050405020304" pitchFamily="18" charset="0"/>
              </a:rPr>
              <a:t>MES (2016). Modelo de educación a distancia de la educación superior cubana (documento de trabajo). Centro Nacional de Educación a Distancia. Universidad de las Ciencias Informáticas. La Habana, Cuba.</a:t>
            </a:r>
            <a:endParaRPr lang="es-419" sz="1600" dirty="0">
              <a:solidFill>
                <a:srgbClr val="002060"/>
              </a:solidFill>
              <a:latin typeface="+mj-lt"/>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es-ES" dirty="0">
                <a:solidFill>
                  <a:srgbClr val="002060"/>
                </a:solidFill>
                <a:latin typeface="+mj-lt"/>
                <a:ea typeface="Times New Roman" panose="02020603050405020304" pitchFamily="18" charset="0"/>
                <a:cs typeface="Times New Roman" panose="02020603050405020304" pitchFamily="18" charset="0"/>
              </a:rPr>
              <a:t>MES (2017). Pautas para la presentación de los Programas E para la modalidad a distancia (documento de trabajo). Ministerio de Educación Superior de Cuba. La Habana, Cuba.</a:t>
            </a:r>
            <a:endParaRPr lang="es-419" sz="1600" dirty="0">
              <a:solidFill>
                <a:srgbClr val="002060"/>
              </a:solidFill>
              <a:latin typeface="+mj-lt"/>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es-ES" dirty="0">
                <a:solidFill>
                  <a:srgbClr val="002060"/>
                </a:solidFill>
                <a:latin typeface="+mj-lt"/>
                <a:ea typeface="Times New Roman" panose="02020603050405020304" pitchFamily="18" charset="0"/>
                <a:cs typeface="Times New Roman" panose="02020603050405020304" pitchFamily="18" charset="0"/>
              </a:rPr>
              <a:t>MES (2018). Reglamento para el trabajo docente y científico metodológico (Formato digital). Ministerio de Educación Superior de Cuba. La Habana, Cuba.</a:t>
            </a:r>
            <a:endParaRPr lang="es-419" sz="1600" dirty="0">
              <a:solidFill>
                <a:srgbClr val="002060"/>
              </a:solidFill>
              <a:latin typeface="+mj-lt"/>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es-ES" dirty="0">
                <a:solidFill>
                  <a:srgbClr val="002060"/>
                </a:solidFill>
                <a:latin typeface="+mj-lt"/>
                <a:ea typeface="Times New Roman" panose="02020603050405020304" pitchFamily="18" charset="0"/>
                <a:cs typeface="Times New Roman" panose="02020603050405020304" pitchFamily="18" charset="0"/>
              </a:rPr>
              <a:t>Romero, B. (2004). Una propuesta de modelo organizacional para el departamento docente. Revista Cubana de Educación Superior. [en línea] Vol. 24 No 3 [Consulta: 22 marzo 2007] Disponible en: </a:t>
            </a:r>
            <a:r>
              <a:rPr lang="es-ES" u="sng" dirty="0">
                <a:solidFill>
                  <a:srgbClr val="002060"/>
                </a:solidFill>
                <a:latin typeface="+mj-l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http://www.dict.uh.cu/Revistas/Educ_Sup/032004/Art010304.pdf</a:t>
            </a:r>
            <a:endParaRPr lang="es-419" sz="1600" dirty="0">
              <a:solidFill>
                <a:srgbClr val="002060"/>
              </a:solidFill>
              <a:effectLst/>
              <a:latin typeface="+mj-lt"/>
              <a:ea typeface="Times New Roman" panose="02020603050405020304" pitchFamily="18" charset="0"/>
              <a:cs typeface="Times New Roman" panose="02020603050405020304" pitchFamily="18" charset="0"/>
            </a:endParaRPr>
          </a:p>
        </p:txBody>
      </p:sp>
      <p:sp>
        <p:nvSpPr>
          <p:cNvPr id="5" name="Rectángulo 4">
            <a:extLst>
              <a:ext uri="{FF2B5EF4-FFF2-40B4-BE49-F238E27FC236}">
                <a16:creationId xmlns:a16="http://schemas.microsoft.com/office/drawing/2014/main" id="{D146BDD1-1D79-44F4-B850-4E42EA0B285F}"/>
              </a:ext>
            </a:extLst>
          </p:cNvPr>
          <p:cNvSpPr/>
          <p:nvPr/>
        </p:nvSpPr>
        <p:spPr>
          <a:xfrm>
            <a:off x="1267690" y="19523972"/>
            <a:ext cx="19045204" cy="1487330"/>
          </a:xfrm>
          <a:prstGeom prst="rect">
            <a:avLst/>
          </a:prstGeom>
        </p:spPr>
        <p:txBody>
          <a:bodyPr wrap="square">
            <a:spAutoFit/>
          </a:bodyPr>
          <a:lstStyle/>
          <a:p>
            <a:pPr marL="342900" lvl="0" indent="-342900" algn="just">
              <a:lnSpc>
                <a:spcPct val="115000"/>
              </a:lnSpc>
              <a:spcAft>
                <a:spcPts val="0"/>
              </a:spcAft>
              <a:buClr>
                <a:srgbClr val="000000"/>
              </a:buClr>
              <a:buFont typeface="+mj-lt"/>
              <a:buAutoNum type="arabicPeriod"/>
            </a:pPr>
            <a:r>
              <a:rPr lang="es-ES" sz="2000" dirty="0">
                <a:solidFill>
                  <a:srgbClr val="002060"/>
                </a:solidFill>
                <a:latin typeface="+mj-lt"/>
                <a:ea typeface="Times New Roman" panose="02020603050405020304" pitchFamily="18" charset="0"/>
                <a:cs typeface="Times New Roman" panose="02020603050405020304" pitchFamily="18" charset="0"/>
              </a:rPr>
              <a:t>La metodológica diseñada comprende 3 dimensiones (Teórica, Metodológica y Operacional), esta última está compuesta por 4 etapas (Planificación, Organización, Ejecución y Control) estructuradas en: objetivos, acciones, métodos, técnicas y resultados esperados.</a:t>
            </a:r>
            <a:endParaRPr lang="es-419" dirty="0">
              <a:solidFill>
                <a:srgbClr val="002060"/>
              </a:solidFill>
              <a:latin typeface="+mj-lt"/>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Clr>
                <a:srgbClr val="000000"/>
              </a:buClr>
              <a:buFont typeface="+mj-lt"/>
              <a:buAutoNum type="arabicPeriod"/>
            </a:pPr>
            <a:r>
              <a:rPr lang="es-ES" sz="2000" dirty="0">
                <a:solidFill>
                  <a:srgbClr val="002060"/>
                </a:solidFill>
                <a:latin typeface="+mj-lt"/>
                <a:ea typeface="Times New Roman" panose="02020603050405020304" pitchFamily="18" charset="0"/>
                <a:cs typeface="Times New Roman" panose="02020603050405020304" pitchFamily="18" charset="0"/>
              </a:rPr>
              <a:t>Las métricas analizadas reflejan el comportamiento de los indicadores en cada una de las variables de la investigación entre los actores de la modalidad a distancia en el proceso de implementación del modelo, corroborando cada uno de los aspectos tanto negativos como positivos; siendo este último los más resaltantes.   </a:t>
            </a:r>
            <a:endParaRPr lang="es-419" dirty="0">
              <a:solidFill>
                <a:srgbClr val="002060"/>
              </a:solidFill>
              <a:effectLst/>
              <a:latin typeface="+mj-lt"/>
              <a:ea typeface="Times New Roman" panose="02020603050405020304" pitchFamily="18" charset="0"/>
              <a:cs typeface="Times New Roman" panose="02020603050405020304" pitchFamily="18" charset="0"/>
            </a:endParaRPr>
          </a:p>
        </p:txBody>
      </p:sp>
      <p:pic>
        <p:nvPicPr>
          <p:cNvPr id="6" name="Imagen 5">
            <a:extLst>
              <a:ext uri="{FF2B5EF4-FFF2-40B4-BE49-F238E27FC236}">
                <a16:creationId xmlns:a16="http://schemas.microsoft.com/office/drawing/2014/main" id="{5983A789-46A7-4EF1-8F54-97D81848A117}"/>
              </a:ext>
            </a:extLst>
          </p:cNvPr>
          <p:cNvPicPr>
            <a:picLocks noChangeAspect="1"/>
          </p:cNvPicPr>
          <p:nvPr/>
        </p:nvPicPr>
        <p:blipFill>
          <a:blip r:embed="rId3"/>
          <a:stretch>
            <a:fillRect/>
          </a:stretch>
        </p:blipFill>
        <p:spPr>
          <a:xfrm>
            <a:off x="1170501" y="14218394"/>
            <a:ext cx="4360603" cy="3038574"/>
          </a:xfrm>
          <a:prstGeom prst="rect">
            <a:avLst/>
          </a:prstGeom>
        </p:spPr>
      </p:pic>
      <p:pic>
        <p:nvPicPr>
          <p:cNvPr id="12" name="Imagen 11">
            <a:extLst>
              <a:ext uri="{FF2B5EF4-FFF2-40B4-BE49-F238E27FC236}">
                <a16:creationId xmlns:a16="http://schemas.microsoft.com/office/drawing/2014/main" id="{F9AB4901-DD1E-43CD-8A59-82A7D2C98EE7}"/>
              </a:ext>
            </a:extLst>
          </p:cNvPr>
          <p:cNvPicPr>
            <a:picLocks noChangeAspect="1"/>
          </p:cNvPicPr>
          <p:nvPr/>
        </p:nvPicPr>
        <p:blipFill rotWithShape="1">
          <a:blip r:embed="rId4"/>
          <a:srcRect l="6250" t="11689" r="26597" b="28175"/>
          <a:stretch/>
        </p:blipFill>
        <p:spPr>
          <a:xfrm>
            <a:off x="5595824" y="13853344"/>
            <a:ext cx="3172898" cy="3038574"/>
          </a:xfrm>
          <a:prstGeom prst="rect">
            <a:avLst/>
          </a:prstGeom>
        </p:spPr>
      </p:pic>
      <p:pic>
        <p:nvPicPr>
          <p:cNvPr id="13" name="Imagen 12">
            <a:extLst>
              <a:ext uri="{FF2B5EF4-FFF2-40B4-BE49-F238E27FC236}">
                <a16:creationId xmlns:a16="http://schemas.microsoft.com/office/drawing/2014/main" id="{88D2987B-1A37-4F59-A81F-4022B1A9D5B5}"/>
              </a:ext>
            </a:extLst>
          </p:cNvPr>
          <p:cNvPicPr>
            <a:picLocks noChangeAspect="1"/>
          </p:cNvPicPr>
          <p:nvPr/>
        </p:nvPicPr>
        <p:blipFill rotWithShape="1">
          <a:blip r:embed="rId5"/>
          <a:srcRect l="16150" t="7185" r="28287" b="8317"/>
          <a:stretch/>
        </p:blipFill>
        <p:spPr>
          <a:xfrm>
            <a:off x="8833441" y="14239312"/>
            <a:ext cx="3387437" cy="3017656"/>
          </a:xfrm>
          <a:prstGeom prst="rect">
            <a:avLst/>
          </a:prstGeom>
        </p:spPr>
      </p:pic>
      <p:pic>
        <p:nvPicPr>
          <p:cNvPr id="14" name="Imagen 13">
            <a:extLst>
              <a:ext uri="{FF2B5EF4-FFF2-40B4-BE49-F238E27FC236}">
                <a16:creationId xmlns:a16="http://schemas.microsoft.com/office/drawing/2014/main" id="{2893DF0E-D284-4E31-8DA6-E7F8E4BA09AC}"/>
              </a:ext>
            </a:extLst>
          </p:cNvPr>
          <p:cNvPicPr>
            <a:picLocks noChangeAspect="1"/>
          </p:cNvPicPr>
          <p:nvPr/>
        </p:nvPicPr>
        <p:blipFill rotWithShape="1">
          <a:blip r:embed="rId6"/>
          <a:srcRect l="3800" t="4856" r="7700"/>
          <a:stretch/>
        </p:blipFill>
        <p:spPr>
          <a:xfrm>
            <a:off x="12285597" y="14091174"/>
            <a:ext cx="4319821" cy="3207179"/>
          </a:xfrm>
          <a:prstGeom prst="rect">
            <a:avLst/>
          </a:prstGeom>
        </p:spPr>
      </p:pic>
      <p:pic>
        <p:nvPicPr>
          <p:cNvPr id="15" name="Imagen 14">
            <a:extLst>
              <a:ext uri="{FF2B5EF4-FFF2-40B4-BE49-F238E27FC236}">
                <a16:creationId xmlns:a16="http://schemas.microsoft.com/office/drawing/2014/main" id="{0EC13CAC-685F-4696-A00F-DDE2B3716782}"/>
              </a:ext>
            </a:extLst>
          </p:cNvPr>
          <p:cNvPicPr>
            <a:picLocks noChangeAspect="1"/>
          </p:cNvPicPr>
          <p:nvPr/>
        </p:nvPicPr>
        <p:blipFill rotWithShape="1">
          <a:blip r:embed="rId7"/>
          <a:srcRect l="4645" t="8040" r="18315" b="11393"/>
          <a:stretch/>
        </p:blipFill>
        <p:spPr>
          <a:xfrm>
            <a:off x="16563723" y="14180586"/>
            <a:ext cx="3738573" cy="3033743"/>
          </a:xfrm>
          <a:prstGeom prst="rect">
            <a:avLst/>
          </a:prstGeom>
        </p:spPr>
      </p:pic>
      <p:sp>
        <p:nvSpPr>
          <p:cNvPr id="16" name="Rectángulo 15">
            <a:extLst>
              <a:ext uri="{FF2B5EF4-FFF2-40B4-BE49-F238E27FC236}">
                <a16:creationId xmlns:a16="http://schemas.microsoft.com/office/drawing/2014/main" id="{8BE695CA-35E5-4501-BE82-D5AC7EB37CE3}"/>
              </a:ext>
            </a:extLst>
          </p:cNvPr>
          <p:cNvSpPr/>
          <p:nvPr/>
        </p:nvSpPr>
        <p:spPr>
          <a:xfrm>
            <a:off x="912667" y="9877962"/>
            <a:ext cx="19400227" cy="3144194"/>
          </a:xfrm>
          <a:prstGeom prst="rect">
            <a:avLst/>
          </a:prstGeom>
        </p:spPr>
        <p:txBody>
          <a:bodyPr wrap="square">
            <a:spAutoFit/>
          </a:bodyPr>
          <a:lstStyle/>
          <a:p>
            <a:pPr algn="just">
              <a:lnSpc>
                <a:spcPct val="107000"/>
              </a:lnSpc>
              <a:spcAft>
                <a:spcPts val="800"/>
              </a:spcAft>
            </a:pPr>
            <a:r>
              <a:rPr lang="es-ES" sz="2000" dirty="0">
                <a:solidFill>
                  <a:srgbClr val="002060"/>
                </a:solidFill>
                <a:latin typeface="+mj-lt"/>
                <a:ea typeface="Calibri" panose="020F0502020204030204" pitchFamily="34" charset="0"/>
                <a:cs typeface="Times New Roman" panose="02020603050405020304" pitchFamily="18" charset="0"/>
              </a:rPr>
              <a:t>La investigación se desarrolla desde el año 2015 al 2021 aplicándose la metodología confeccionada en sus distintas etapas de manera secuencial desde el año 2015 donde la etapa de planificación comenzó en el curso académico 2014/2015, la etapa de organización se estableció en el curso académico 2015/2016, seguidamente comenzó la etapa de ejecución en el curso 2016/2017  hasta el curso 2020/2021 en 5 cursos académicos y por último se tendió la etapa de Control en el curos 2021/2022; así se desarrolló el cronograma de aplicación de las etapas de la metodología.</a:t>
            </a:r>
            <a:r>
              <a:rPr lang="es-ES_tradnl" sz="2000" dirty="0">
                <a:solidFill>
                  <a:srgbClr val="002060"/>
                </a:solidFill>
                <a:latin typeface="+mj-lt"/>
                <a:ea typeface="Calibri" panose="020F0502020204030204" pitchFamily="34" charset="0"/>
                <a:cs typeface="Times New Roman" panose="02020603050405020304" pitchFamily="18" charset="0"/>
              </a:rPr>
              <a:t> La presente investigación forma parte de un proyecto nacional donde están inmersas: la Universidad de Ciencias Informáticas (UCI) y la Universidad de la Habana (UH). (MES, 2017). </a:t>
            </a:r>
            <a:endParaRPr lang="es-419" dirty="0">
              <a:solidFill>
                <a:srgbClr val="002060"/>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solidFill>
                  <a:srgbClr val="002060"/>
                </a:solidFill>
                <a:latin typeface="+mj-lt"/>
                <a:ea typeface="Calibri" panose="020F0502020204030204" pitchFamily="34" charset="0"/>
                <a:cs typeface="Times New Roman" panose="02020603050405020304" pitchFamily="18" charset="0"/>
              </a:rPr>
              <a:t>Para el análisis, diseño y desarrollo de la metodología que propone esta investigación, se han tenido en cuenta los elementos teóricos abordados anteriormente, así como los resultados del diagnóstico, la investigación y la experiencia práctica del autor en el diseño de los cursos en la carrera IPAI en la producción de contenidos destinados al proceso de enseñanza y aprendizaje en la modalidad de estudio a distancia.</a:t>
            </a:r>
            <a:r>
              <a:rPr lang="es-419" dirty="0">
                <a:solidFill>
                  <a:srgbClr val="002060"/>
                </a:solidFill>
                <a:latin typeface="+mj-lt"/>
                <a:ea typeface="Calibri" panose="020F0502020204030204" pitchFamily="34" charset="0"/>
                <a:cs typeface="Times New Roman" panose="02020603050405020304" pitchFamily="18" charset="0"/>
              </a:rPr>
              <a:t> </a:t>
            </a:r>
            <a:r>
              <a:rPr lang="es-ES_tradnl" sz="2000" b="1" dirty="0">
                <a:solidFill>
                  <a:srgbClr val="002060"/>
                </a:solidFill>
                <a:latin typeface="+mj-lt"/>
                <a:ea typeface="Calibri" panose="020F0502020204030204" pitchFamily="34" charset="0"/>
              </a:rPr>
              <a:t>Objetivo general</a:t>
            </a:r>
            <a:r>
              <a:rPr lang="es-ES_tradnl" sz="2000" dirty="0">
                <a:solidFill>
                  <a:srgbClr val="002060"/>
                </a:solidFill>
                <a:latin typeface="+mj-lt"/>
                <a:ea typeface="Calibri" panose="020F0502020204030204" pitchFamily="34" charset="0"/>
              </a:rPr>
              <a:t>:</a:t>
            </a:r>
            <a:r>
              <a:rPr lang="es-ES_tradnl" sz="2000" b="1" dirty="0">
                <a:solidFill>
                  <a:srgbClr val="002060"/>
                </a:solidFill>
                <a:latin typeface="+mj-lt"/>
                <a:ea typeface="Calibri" panose="020F0502020204030204" pitchFamily="34" charset="0"/>
              </a:rPr>
              <a:t> </a:t>
            </a:r>
            <a:r>
              <a:rPr lang="es-ES_tradnl" sz="2000" dirty="0">
                <a:solidFill>
                  <a:srgbClr val="002060"/>
                </a:solidFill>
                <a:latin typeface="+mj-lt"/>
                <a:ea typeface="Calibri" panose="020F0502020204030204" pitchFamily="34" charset="0"/>
              </a:rPr>
              <a:t>implementar una metodología para la evaluación de la calidad del proceso de implementación del Modelo de educación a distancia en la carrera Ingeniería Procesos Agroindustriales.</a:t>
            </a:r>
            <a:r>
              <a:rPr lang="es-ES_tradnl" sz="2000" b="1" dirty="0">
                <a:solidFill>
                  <a:srgbClr val="002060"/>
                </a:solidFill>
                <a:latin typeface="+mj-lt"/>
                <a:ea typeface="Calibri" panose="020F0502020204030204" pitchFamily="34" charset="0"/>
              </a:rPr>
              <a:t> </a:t>
            </a:r>
            <a:endParaRPr lang="es-419" sz="2000" dirty="0">
              <a:solidFill>
                <a:srgbClr val="002060"/>
              </a:solidFill>
              <a:latin typeface="+mj-lt"/>
            </a:endParaRPr>
          </a:p>
        </p:txBody>
      </p:sp>
      <p:sp>
        <p:nvSpPr>
          <p:cNvPr id="17" name="Rectángulo 16">
            <a:extLst>
              <a:ext uri="{FF2B5EF4-FFF2-40B4-BE49-F238E27FC236}">
                <a16:creationId xmlns:a16="http://schemas.microsoft.com/office/drawing/2014/main" id="{F032ECCF-5B70-4C25-B1F1-2D73930E0CCD}"/>
              </a:ext>
            </a:extLst>
          </p:cNvPr>
          <p:cNvSpPr/>
          <p:nvPr/>
        </p:nvSpPr>
        <p:spPr>
          <a:xfrm>
            <a:off x="1122218" y="17352817"/>
            <a:ext cx="19180077" cy="1263166"/>
          </a:xfrm>
          <a:prstGeom prst="rect">
            <a:avLst/>
          </a:prstGeom>
        </p:spPr>
        <p:txBody>
          <a:bodyPr wrap="square">
            <a:spAutoFit/>
          </a:bodyPr>
          <a:lstStyle/>
          <a:p>
            <a:pPr algn="just">
              <a:lnSpc>
                <a:spcPct val="107000"/>
              </a:lnSpc>
              <a:spcAft>
                <a:spcPts val="1000"/>
              </a:spcAft>
            </a:pPr>
            <a:r>
              <a:rPr lang="es-ES" dirty="0">
                <a:solidFill>
                  <a:srgbClr val="002060"/>
                </a:solidFill>
                <a:latin typeface="Calibri Light" panose="020F0302020204030204" pitchFamily="34" charset="0"/>
                <a:ea typeface="Times New Roman" panose="02020603050405020304" pitchFamily="18" charset="0"/>
                <a:cs typeface="Calibri Light" panose="020F0302020204030204" pitchFamily="34" charset="0"/>
              </a:rPr>
              <a:t>Las métricas medidas anteriormente demuestran que todavía se debe seguir trabajando en la formación profesional para esta modalidad de estudio porque con respecto al resto de las modalidades es insignificante, y está demostrado internacionalmente su factibilidad y viabilidad hasta en estudios de posgrados. Y en el caso de utilización es con respecto a la capacidad tecnológica para implementar el modelo de educación en la institución. Aquí apreciamos que todavía es escasa y se necesitan muchos más recursos para llevarla a cabo </a:t>
            </a:r>
            <a:r>
              <a:rPr lang="es-ES_tradnl" dirty="0">
                <a:solidFill>
                  <a:srgbClr val="002060"/>
                </a:solidFill>
                <a:latin typeface="Calibri Light" panose="020F0302020204030204" pitchFamily="34" charset="0"/>
                <a:ea typeface="Times New Roman" panose="02020603050405020304" pitchFamily="18" charset="0"/>
                <a:cs typeface="Calibri Light" panose="020F0302020204030204" pitchFamily="34" charset="0"/>
              </a:rPr>
              <a:t>pertinentemente por el tipo de carrera en que se aplica, es decir, el centro especializado debe contar con todos los recursos necesarios y el personal calificado para tener disponibilidad de la red y poder capacitar a los tutores a lo largo del proceso de implementación.</a:t>
            </a:r>
            <a:endParaRPr lang="es-419" sz="1600" dirty="0">
              <a:solidFill>
                <a:srgbClr val="002060"/>
              </a:solidFill>
              <a:effectLst/>
              <a:latin typeface="Calibri Light" panose="020F0302020204030204" pitchFamily="34" charset="0"/>
              <a:ea typeface="Calibri" panose="020F0502020204030204" pitchFamily="34" charset="0"/>
              <a:cs typeface="Calibri Light" panose="020F0302020204030204" pitchFamily="34" charset="0"/>
            </a:endParaRPr>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247</TotalTime>
  <Words>812</Words>
  <Application>Microsoft Office PowerPoint</Application>
  <PresentationFormat>Personalizado</PresentationFormat>
  <Paragraphs>24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X Taller “La transformación digital y las tecnologías de avanzada en la Educación Superior”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Misleydis</cp:lastModifiedBy>
  <cp:revision>19</cp:revision>
  <dcterms:created xsi:type="dcterms:W3CDTF">2021-12-21T16:45:31Z</dcterms:created>
  <dcterms:modified xsi:type="dcterms:W3CDTF">2024-02-05T04:31:30Z</dcterms:modified>
</cp:coreProperties>
</file>