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3" autoAdjust="0"/>
    <p:restoredTop sz="94660"/>
  </p:normalViewPr>
  <p:slideViewPr>
    <p:cSldViewPr snapToGrid="0">
      <p:cViewPr>
        <p:scale>
          <a:sx n="50" d="100"/>
          <a:sy n="50" d="100"/>
        </p:scale>
        <p:origin x="-492" y="-72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4360" y="4258173"/>
            <a:ext cx="20756880" cy="1914028"/>
          </a:xfrm>
        </p:spPr>
        <p:txBody>
          <a:bodyPr>
            <a:normAutofit fontScale="90000"/>
          </a:bodyPr>
          <a:lstStyle/>
          <a:p>
            <a:r>
              <a:rPr lang="es-ES" sz="6600" b="1" dirty="0" smtClean="0">
                <a:solidFill>
                  <a:srgbClr val="002060"/>
                </a:solidFill>
              </a:rPr>
              <a:t>X Taller </a:t>
            </a:r>
            <a:r>
              <a:rPr lang="es-ES" sz="6600" b="1" dirty="0">
                <a:solidFill>
                  <a:srgbClr val="002060"/>
                </a:solidFill>
              </a:rPr>
              <a:t>“La transformación digital y las tecnologías de avanzada en la Educación Superior</a:t>
            </a:r>
            <a:r>
              <a:rPr lang="es-ES" sz="6600" b="1" dirty="0" smtClean="0">
                <a:solidFill>
                  <a:srgbClr val="002060"/>
                </a:solidFill>
              </a:rPr>
              <a:t>”</a:t>
            </a:r>
            <a:endParaRPr lang="es-E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0" y="10663141"/>
            <a:ext cx="19131795" cy="197953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s-MX" sz="3200" dirty="0" smtClean="0"/>
              <a:t>Al crearse en 2017 los </a:t>
            </a:r>
            <a:r>
              <a:rPr lang="es-MX" sz="3200" dirty="0"/>
              <a:t>Observatorios </a:t>
            </a:r>
            <a:r>
              <a:rPr lang="es-MX" sz="3200" dirty="0" smtClean="0"/>
              <a:t>Sociales en el MES, la Universidad de Las Tunas desde el OSULT </a:t>
            </a:r>
            <a:r>
              <a:rPr lang="es-MX" sz="3200" dirty="0"/>
              <a:t>desde la </a:t>
            </a:r>
            <a:r>
              <a:rPr lang="es-MX" sz="3200" dirty="0" smtClean="0"/>
              <a:t>ciencia ha desarrollado acciones de </a:t>
            </a:r>
            <a:r>
              <a:rPr lang="es-MX" sz="3200" dirty="0"/>
              <a:t>seguimiento sistemático y profundo al proceso educativo de formación política e </a:t>
            </a:r>
            <a:r>
              <a:rPr lang="es-MX" sz="3200" dirty="0" smtClean="0"/>
              <a:t>ideológica, razón por la cual la </a:t>
            </a:r>
            <a:r>
              <a:rPr lang="es-MX" sz="3200" dirty="0"/>
              <a:t>ponencia </a:t>
            </a:r>
            <a:r>
              <a:rPr lang="es-MX" sz="3200" dirty="0" smtClean="0"/>
              <a:t>tuvo como propósito fundamental </a:t>
            </a:r>
            <a:r>
              <a:rPr lang="es-MX" sz="3200" dirty="0"/>
              <a:t>divulgar los </a:t>
            </a:r>
            <a:r>
              <a:rPr lang="es-MX" sz="3200" dirty="0" smtClean="0"/>
              <a:t>resultados </a:t>
            </a:r>
            <a:r>
              <a:rPr lang="es-MX" sz="3200" dirty="0"/>
              <a:t>alcanzados </a:t>
            </a:r>
            <a:r>
              <a:rPr lang="es-MX" sz="3200" dirty="0" smtClean="0"/>
              <a:t>y </a:t>
            </a:r>
            <a:r>
              <a:rPr lang="es-MX" sz="3200" dirty="0"/>
              <a:t>cómo estos impactan en la calidad y pertinencia </a:t>
            </a:r>
            <a:r>
              <a:rPr lang="es-MX" sz="3200" dirty="0" smtClean="0"/>
              <a:t>de </a:t>
            </a:r>
            <a:r>
              <a:rPr lang="es-MX" sz="3200" dirty="0"/>
              <a:t>la </a:t>
            </a:r>
            <a:r>
              <a:rPr lang="es-MX" sz="3200" dirty="0" smtClean="0"/>
              <a:t>Educación Superior </a:t>
            </a:r>
            <a:r>
              <a:rPr lang="es-MX" sz="3200" dirty="0"/>
              <a:t>cubana en la era digital.</a:t>
            </a:r>
            <a:endParaRPr lang="es-CO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794084" y="6569963"/>
            <a:ext cx="20501811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4800" dirty="0" smtClean="0">
                <a:solidFill>
                  <a:srgbClr val="002060"/>
                </a:solidFill>
              </a:rPr>
              <a:t>EL </a:t>
            </a:r>
            <a:r>
              <a:rPr lang="en-US" sz="4800" dirty="0" smtClean="0">
                <a:solidFill>
                  <a:srgbClr val="002060"/>
                </a:solidFill>
              </a:rPr>
              <a:t>OBSERVATORIO SOCIAL DE LA ULT: APORTES A LA CALIDAD Y PERTINENCIA DE LA EDUCACIÓN SUPERIOR EN LA ERA DIGITAL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xmlns="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1181100" y="7905619"/>
            <a:ext cx="19777911" cy="147901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400" dirty="0">
                <a:solidFill>
                  <a:srgbClr val="002060"/>
                </a:solidFill>
              </a:rPr>
              <a:t>Dr. C. Carlos Alberto Suárez Arcos. Universidad de Las Tunas, Cuba </a:t>
            </a:r>
            <a:endParaRPr lang="en-US" sz="5400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Dr</a:t>
            </a:r>
            <a:r>
              <a:rPr lang="en-US" sz="5400" dirty="0" smtClean="0">
                <a:solidFill>
                  <a:srgbClr val="002060"/>
                </a:solidFill>
              </a:rPr>
              <a:t>. C. </a:t>
            </a:r>
            <a:r>
              <a:rPr lang="en-US" sz="5400" dirty="0" err="1" smtClean="0">
                <a:solidFill>
                  <a:srgbClr val="002060"/>
                </a:solidFill>
              </a:rPr>
              <a:t>Zahira</a:t>
            </a:r>
            <a:r>
              <a:rPr lang="en-US" sz="5400" dirty="0" smtClean="0">
                <a:solidFill>
                  <a:srgbClr val="002060"/>
                </a:solidFill>
              </a:rPr>
              <a:t> Ojeda Bello. Universidad de </a:t>
            </a:r>
            <a:r>
              <a:rPr lang="en-US" sz="5400" dirty="0">
                <a:solidFill>
                  <a:srgbClr val="002060"/>
                </a:solidFill>
              </a:rPr>
              <a:t>L</a:t>
            </a:r>
            <a:r>
              <a:rPr lang="en-US" sz="5400" dirty="0" smtClean="0">
                <a:solidFill>
                  <a:srgbClr val="002060"/>
                </a:solidFill>
              </a:rPr>
              <a:t>as Tunas, </a:t>
            </a:r>
            <a:r>
              <a:rPr lang="en-US" sz="5400" dirty="0" smtClean="0">
                <a:solidFill>
                  <a:srgbClr val="002060"/>
                </a:solidFill>
              </a:rPr>
              <a:t>Cuba</a:t>
            </a:r>
            <a:endParaRPr lang="en-US" sz="5400" dirty="0" smtClean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181100" y="14175757"/>
            <a:ext cx="19131795" cy="1984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3200" dirty="0" smtClean="0"/>
              <a:t>El OSULT concentra </a:t>
            </a:r>
            <a:r>
              <a:rPr lang="es-MX" sz="3200" dirty="0"/>
              <a:t>sus recursos humanos y técnicos en tres direcciones </a:t>
            </a:r>
            <a:r>
              <a:rPr lang="es-MX" sz="3200" dirty="0" smtClean="0"/>
              <a:t>de trabajo (teórico-conceptual, investigación–acción y antisubversiva directa). </a:t>
            </a:r>
            <a:r>
              <a:rPr lang="es-MX" sz="3200" dirty="0"/>
              <a:t>La labor desplegada </a:t>
            </a:r>
            <a:r>
              <a:rPr lang="es-MX" sz="3200" dirty="0" smtClean="0"/>
              <a:t>da cobertura, </a:t>
            </a:r>
            <a:r>
              <a:rPr lang="es-MX" sz="3200" dirty="0"/>
              <a:t>al cumplimiento de la </a:t>
            </a:r>
            <a:r>
              <a:rPr lang="es-MX" sz="3200" dirty="0" smtClean="0"/>
              <a:t>estrategia </a:t>
            </a:r>
            <a:r>
              <a:rPr lang="es-MX" sz="3200" dirty="0"/>
              <a:t>enfoque integral y sostenible para la labor educativa y </a:t>
            </a:r>
            <a:r>
              <a:rPr lang="es-MX" sz="3200" dirty="0" smtClean="0"/>
              <a:t>político-ideológica, además de contribuir </a:t>
            </a:r>
            <a:r>
              <a:rPr lang="es-MX" sz="3200" dirty="0"/>
              <a:t>con la gestión de la educación </a:t>
            </a:r>
            <a:r>
              <a:rPr lang="es-MX" sz="3200" dirty="0" smtClean="0"/>
              <a:t>superior en cuanto a </a:t>
            </a:r>
            <a:r>
              <a:rPr lang="es-MX" sz="3200" dirty="0"/>
              <a:t>informatización, información, comunicaciones y relaciones interinstitucionales. </a:t>
            </a:r>
            <a:endParaRPr lang="es-CO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3500" dirty="0"/>
              <a:t>El despliegue, en los escenarios físicos y virtuales, de un seguimiento sistemático, intencionado y progresivo de la formación política e ideológica, el contexto internacional, nacional y universitario le permite </a:t>
            </a:r>
            <a:r>
              <a:rPr lang="es-MX" sz="3500" dirty="0" smtClean="0"/>
              <a:t>al OSULT realizar </a:t>
            </a:r>
            <a:r>
              <a:rPr lang="es-MX" sz="3500" dirty="0"/>
              <a:t>propuestas fundamentadas y colegiadas en interés de </a:t>
            </a:r>
            <a:r>
              <a:rPr lang="es-MX" sz="3500" dirty="0" smtClean="0"/>
              <a:t>los </a:t>
            </a:r>
            <a:r>
              <a:rPr lang="es-MX" sz="3500" dirty="0"/>
              <a:t>procesos formativos. </a:t>
            </a:r>
            <a:r>
              <a:rPr lang="es-MX" sz="3500" dirty="0" smtClean="0"/>
              <a:t>Sus contribuciones se corroboran en </a:t>
            </a:r>
            <a:r>
              <a:rPr lang="es-MX" sz="3500" dirty="0"/>
              <a:t>el informe general de la evaluación institucional a la </a:t>
            </a:r>
            <a:r>
              <a:rPr lang="es-MX" sz="3500" dirty="0" smtClean="0"/>
              <a:t>ULT, </a:t>
            </a:r>
            <a:r>
              <a:rPr lang="es-MX" sz="3500" dirty="0"/>
              <a:t>donde se identifica </a:t>
            </a:r>
            <a:r>
              <a:rPr lang="es-MX" sz="3500" dirty="0" smtClean="0"/>
              <a:t>como </a:t>
            </a:r>
            <a:r>
              <a:rPr lang="es-MX" sz="3500" dirty="0"/>
              <a:t>la segunda </a:t>
            </a:r>
            <a:r>
              <a:rPr lang="es-MX" sz="3500" dirty="0" smtClean="0"/>
              <a:t>fortaleza.</a:t>
            </a:r>
            <a:endParaRPr lang="es-CO" sz="3500" dirty="0"/>
          </a:p>
          <a:p>
            <a:pPr algn="l"/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81100" y="22410278"/>
            <a:ext cx="19131795" cy="1821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0"/>
              </a:spcBef>
            </a:pPr>
            <a:r>
              <a:rPr lang="es-MX" sz="3100" dirty="0" smtClean="0"/>
              <a:t>Díaz-</a:t>
            </a:r>
            <a:r>
              <a:rPr lang="es-MX" sz="3100" dirty="0" err="1" smtClean="0"/>
              <a:t>Canel</a:t>
            </a:r>
            <a:r>
              <a:rPr lang="es-MX" sz="3100" dirty="0" smtClean="0"/>
              <a:t> </a:t>
            </a:r>
            <a:r>
              <a:rPr lang="es-MX" sz="3100" dirty="0"/>
              <a:t>Bermúdez, M.; Alarcón Ortiz, R.; </a:t>
            </a:r>
            <a:r>
              <a:rPr lang="es-MX" sz="3100" dirty="0" err="1"/>
              <a:t>Saborido</a:t>
            </a:r>
            <a:r>
              <a:rPr lang="es-MX" sz="3100" dirty="0"/>
              <a:t> </a:t>
            </a:r>
            <a:r>
              <a:rPr lang="es-MX" sz="3100" dirty="0" err="1"/>
              <a:t>Loidi</a:t>
            </a:r>
            <a:r>
              <a:rPr lang="es-MX" sz="3100" dirty="0"/>
              <a:t>, J. R. (2020). </a:t>
            </a:r>
            <a:r>
              <a:rPr lang="es-MX" sz="3100" i="1" dirty="0"/>
              <a:t>Potencial humano, innovación y desarrollo en la planificación estratégica de la educación superior cubana 2012-2020</a:t>
            </a:r>
            <a:r>
              <a:rPr lang="es-MX" sz="3100" dirty="0"/>
              <a:t>, Revista Cubana de Educación Superior, Vol. 39, No. 3, septiembre-diciembre, La </a:t>
            </a:r>
            <a:r>
              <a:rPr lang="es-MX" sz="3100" dirty="0" smtClean="0"/>
              <a:t>Habana.</a:t>
            </a:r>
          </a:p>
          <a:p>
            <a:pPr lvl="0" algn="just">
              <a:spcBef>
                <a:spcPts val="0"/>
              </a:spcBef>
            </a:pPr>
            <a:r>
              <a:rPr lang="es-MX" sz="3100" dirty="0" smtClean="0"/>
              <a:t>MES. </a:t>
            </a:r>
            <a:r>
              <a:rPr lang="es-MX" sz="3100" dirty="0"/>
              <a:t>(2019). </a:t>
            </a:r>
            <a:r>
              <a:rPr lang="es-MX" sz="3100" i="1" dirty="0"/>
              <a:t>Informe General de la Evaluación Institucional a la Universidad de Las Tunas</a:t>
            </a:r>
            <a:r>
              <a:rPr lang="es-MX" sz="3100"/>
              <a:t>, </a:t>
            </a:r>
            <a:r>
              <a:rPr lang="es-MX" sz="3100" smtClean="0"/>
              <a:t>JAN, </a:t>
            </a:r>
            <a:r>
              <a:rPr lang="es-MX" sz="3100" dirty="0"/>
              <a:t>La Habana.</a:t>
            </a:r>
            <a:endParaRPr lang="es-CO" sz="3100" dirty="0"/>
          </a:p>
          <a:p>
            <a:pPr algn="just">
              <a:spcBef>
                <a:spcPts val="0"/>
              </a:spcBef>
            </a:pPr>
            <a:endParaRPr lang="es-CO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2800" dirty="0" smtClean="0"/>
              <a:t>A la profesora Aurora del Carmen Ramos de las Heras por su atinada guía en la constitución del OSULT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390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X Taller “La transformación digital y las tecnologías de avanzada en la Educación Superior”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24</cp:revision>
  <dcterms:created xsi:type="dcterms:W3CDTF">2021-12-21T16:45:31Z</dcterms:created>
  <dcterms:modified xsi:type="dcterms:W3CDTF">2024-02-03T17:53:01Z</dcterms:modified>
</cp:coreProperties>
</file>