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25" d="100"/>
          <a:sy n="25" d="100"/>
        </p:scale>
        <p:origin x="1692" y="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1/22/2024</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grpSp>
        <p:nvGrpSpPr>
          <p:cNvPr id="8" name="Group 9776"/>
          <p:cNvGrpSpPr/>
          <p:nvPr userDrawn="1"/>
        </p:nvGrpSpPr>
        <p:grpSpPr>
          <a:xfrm>
            <a:off x="391887" y="346160"/>
            <a:ext cx="21248914" cy="4269383"/>
            <a:chOff x="0" y="0"/>
            <a:chExt cx="7564120" cy="1506855"/>
          </a:xfrm>
        </p:grpSpPr>
        <p:sp>
          <p:nvSpPr>
            <p:cNvPr id="9" name="Rectangle 9778"/>
            <p:cNvSpPr/>
            <p:nvPr userDrawn="1"/>
          </p:nvSpPr>
          <p:spPr>
            <a:xfrm>
              <a:off x="354330" y="483107"/>
              <a:ext cx="42144" cy="189937"/>
            </a:xfrm>
            <a:prstGeom prst="rect">
              <a:avLst/>
            </a:prstGeom>
            <a:ln>
              <a:noFill/>
            </a:ln>
          </p:spPr>
          <p:txBody>
            <a:bodyPr vert="horz" lIns="0" tIns="0" rIns="0" bIns="0" rtlCol="0">
              <a:noAutofit/>
            </a:bodyPr>
            <a:lstStyle/>
            <a:p>
              <a:pPr marL="6350" marR="635" indent="-6350" algn="l">
                <a:lnSpc>
                  <a:spcPct val="107000"/>
                </a:lnSpc>
                <a:spcAft>
                  <a:spcPts val="800"/>
                </a:spcAft>
              </a:pPr>
              <a:r>
                <a:rPr lang="es-ES" sz="1100">
                  <a:solidFill>
                    <a:srgbClr val="000000"/>
                  </a:solidFill>
                  <a:effectLst/>
                  <a:latin typeface="Calibri" panose="020F0502020204030204" pitchFamily="34" charset="0"/>
                  <a:ea typeface="Calibri" panose="020F0502020204030204" pitchFamily="34" charset="0"/>
                </a:rPr>
                <a:t> </a:t>
              </a:r>
              <a:endParaRPr lang="es-ES" sz="1100">
                <a:solidFill>
                  <a:srgbClr val="000000"/>
                </a:solidFill>
                <a:effectLst/>
                <a:latin typeface="Arial" panose="020B0604020202020204" pitchFamily="34" charset="0"/>
                <a:ea typeface="Arial" panose="020B0604020202020204" pitchFamily="34" charset="0"/>
              </a:endParaRPr>
            </a:p>
          </p:txBody>
        </p:sp>
        <p:pic>
          <p:nvPicPr>
            <p:cNvPr id="10" name="Picture 9777"/>
            <p:cNvPicPr/>
            <p:nvPr userDrawn="1"/>
          </p:nvPicPr>
          <p:blipFill>
            <a:blip r:embed="rId13"/>
            <a:stretch>
              <a:fillRect/>
            </a:stretch>
          </p:blipFill>
          <p:spPr>
            <a:xfrm>
              <a:off x="0" y="0"/>
              <a:ext cx="7564120" cy="1506855"/>
            </a:xfrm>
            <a:prstGeom prst="rect">
              <a:avLst/>
            </a:prstGeom>
          </p:spPr>
        </p:pic>
      </p:grpSp>
      <p:pic>
        <p:nvPicPr>
          <p:cNvPr id="11" name="Imagen 10"/>
          <p:cNvPicPr>
            <a:picLocks noChangeAspect="1"/>
          </p:cNvPicPr>
          <p:nvPr userDrawn="1"/>
        </p:nvPicPr>
        <p:blipFill>
          <a:blip r:embed="rId14"/>
          <a:stretch>
            <a:fillRect/>
          </a:stretch>
        </p:blipFill>
        <p:spPr>
          <a:xfrm flipV="1">
            <a:off x="0" y="31133143"/>
            <a:ext cx="21959887" cy="879085"/>
          </a:xfrm>
          <a:prstGeom prst="rect">
            <a:avLst/>
          </a:prstGeom>
        </p:spPr>
      </p:pic>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62200" y="3512722"/>
            <a:ext cx="17722096" cy="1114206"/>
          </a:xfrm>
        </p:spPr>
        <p:txBody>
          <a:bodyPr>
            <a:normAutofit/>
          </a:bodyPr>
          <a:lstStyle/>
          <a:p>
            <a:r>
              <a:rPr lang="es-MX" sz="2800" dirty="0">
                <a:latin typeface="Arial" panose="020B0604020202020204" pitchFamily="34" charset="0"/>
                <a:cs typeface="Arial" panose="020B0604020202020204" pitchFamily="34" charset="0"/>
              </a:rPr>
              <a:t>VIII Taller Internacional “Universidad, Seguridad y Soberanía Alimentaria”.</a:t>
            </a:r>
            <a:endParaRPr lang="en-US" sz="28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1403204" y="9049831"/>
            <a:ext cx="18665905" cy="2028414"/>
          </a:xfrm>
        </p:spPr>
        <p:txBody>
          <a:bodyPr>
            <a:noAutofit/>
          </a:bodyPr>
          <a:lstStyle/>
          <a:p>
            <a:pPr algn="just"/>
            <a:r>
              <a:rPr lang="es-MX" sz="1800" dirty="0">
                <a:latin typeface="Arial" panose="020B0604020202020204" pitchFamily="34" charset="0"/>
                <a:cs typeface="Arial" panose="020B0604020202020204" pitchFamily="34" charset="0"/>
              </a:rPr>
              <a:t>En Cuba alcanzar la soberanía alimentaria es un objetivo esencial. De aquí que propiciar el desarrollo sostenible desde cada localidad, desde cada territorio, expresada en una política pública de importancia estratégica, ocupa un lugar central en las agendas de los gobiernos a nivel municipal y provincial, así como en la  administración central del estado, siendo palabras de primer orden: ciencia, innovación, participación popular, gestión de conocimiento, En este escenario, resulta pertinente lograr sinergias entre Universidad -Gobierno- Sector productivo estatal, no estatal y actores locales desde cada territorio, aprovechar las potencialidades y capacidades en función de la soberanía alimentaria. El presente trabajo tiene como referente la experiencia del Centro Universitario Municipal de San Antonio de los Baños, Universidad de Artemisa, en el   Proyecto para fortalecer un Sistema de Innovación Agropecuaria Local (PIAL), en su cuarta fase:   implementación del Sistema de Innovación Agropecuaria Local (SIAL). Su principal objetivo es: Analizar la participación de la Universidad en la gestión del conocimiento e innovación para la Soberanía Alimentaria desde la experiencia de la participación del CUM en el  Proyecto PIAL en el municipio San Antonio de los Baños.</a:t>
            </a:r>
            <a:endParaRPr lang="en-US" sz="1800" dirty="0">
              <a:latin typeface="Arial" panose="020B0604020202020204" pitchFamily="34" charset="0"/>
              <a:cs typeface="Arial" panose="020B0604020202020204" pitchFamily="34" charset="0"/>
            </a:endParaRPr>
          </a:p>
        </p:txBody>
      </p:sp>
      <p:sp>
        <p:nvSpPr>
          <p:cNvPr id="28" name="Título 1"/>
          <p:cNvSpPr txBox="1">
            <a:spLocks/>
          </p:cNvSpPr>
          <p:nvPr/>
        </p:nvSpPr>
        <p:spPr>
          <a:xfrm>
            <a:off x="1170260" y="5003295"/>
            <a:ext cx="19131795" cy="1114206"/>
          </a:xfrm>
          <a:prstGeom prst="rect">
            <a:avLst/>
          </a:prstGeom>
        </p:spPr>
        <p:txBody>
          <a:bodyPr vert="horz" lIns="91440" tIns="45720" rIns="91440" bIns="45720" rtlCol="0" anchor="b">
            <a:no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MX" sz="2800" b="1" i="1" dirty="0">
                <a:latin typeface="Arial" panose="020B0604020202020204" pitchFamily="34" charset="0"/>
                <a:ea typeface="Calibri" panose="020F0502020204030204" pitchFamily="34" charset="0"/>
              </a:rPr>
              <a:t>LA UNIVERSIDAD CUBANA EN FUNCIÓN DE LA SOBERANÍA ALIMENTARIA: UNA ALTERNATIVA CON FUTURO PARA CUBA</a:t>
            </a:r>
            <a:endParaRPr lang="en-US" sz="2800" b="1" i="1" dirty="0"/>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1183892" y="6521701"/>
            <a:ext cx="19131795" cy="1044031"/>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r>
              <a:rPr lang="es-MX" sz="2400" dirty="0">
                <a:latin typeface="Arial" panose="020B0604020202020204" pitchFamily="34" charset="0"/>
                <a:cs typeface="Arial" panose="020B0604020202020204" pitchFamily="34" charset="0"/>
              </a:rPr>
              <a:t>María Elena Reyes Cabrera, Universidad de </a:t>
            </a:r>
            <a:r>
              <a:rPr lang="es-MX" sz="2400" dirty="0" smtClean="0">
                <a:latin typeface="Arial" panose="020B0604020202020204" pitchFamily="34" charset="0"/>
                <a:cs typeface="Arial" panose="020B0604020202020204" pitchFamily="34" charset="0"/>
              </a:rPr>
              <a:t>Artemisa</a:t>
            </a:r>
          </a:p>
          <a:p>
            <a:pPr marL="0" indent="0" algn="ctr">
              <a:buNone/>
            </a:pPr>
            <a:r>
              <a:rPr lang="es-MX" sz="2400" dirty="0" smtClean="0">
                <a:latin typeface="Arial" panose="020B0604020202020204" pitchFamily="34" charset="0"/>
                <a:cs typeface="Arial" panose="020B0604020202020204" pitchFamily="34" charset="0"/>
              </a:rPr>
              <a:t> </a:t>
            </a:r>
            <a:r>
              <a:rPr lang="es-MX" sz="2400" dirty="0">
                <a:latin typeface="Arial" panose="020B0604020202020204" pitchFamily="34" charset="0"/>
                <a:cs typeface="Arial" panose="020B0604020202020204" pitchFamily="34" charset="0"/>
              </a:rPr>
              <a:t>Pedro Jiménez Ladrón de Guevara. Universidad de Artemisa</a:t>
            </a:r>
            <a:endParaRPr lang="es-MX" sz="2400" dirty="0" smtClean="0">
              <a:latin typeface="Arial" panose="020B0604020202020204" pitchFamily="34" charset="0"/>
              <a:cs typeface="Arial" panose="020B0604020202020204" pitchFamily="34" charset="0"/>
            </a:endParaRPr>
          </a:p>
          <a:p>
            <a:pPr marL="0" indent="0" algn="ctr">
              <a:buNone/>
            </a:pPr>
            <a:endParaRPr lang="en-US" sz="2400" dirty="0">
              <a:solidFill>
                <a:srgbClr val="002060"/>
              </a:solidFill>
              <a:latin typeface="Arial" panose="020B0604020202020204" pitchFamily="34" charset="0"/>
              <a:cs typeface="Arial" panose="020B0604020202020204" pitchFamily="34" charset="0"/>
            </a:endParaRPr>
          </a:p>
        </p:txBody>
      </p:sp>
      <p:sp>
        <p:nvSpPr>
          <p:cNvPr id="31" name="CuadroTexto 30"/>
          <p:cNvSpPr txBox="1"/>
          <p:nvPr/>
        </p:nvSpPr>
        <p:spPr>
          <a:xfrm>
            <a:off x="1414043" y="12649685"/>
            <a:ext cx="18665904" cy="4247317"/>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La presencia del Centro Universitario Municipal constituye una potencialidad cardinal en el escenario local, que puede llegar a ser determinante en cuanto al logro del desarrollo local sostenible basado en el conocimiento y la innovación. A continuación se identifican acciones que ilustran el accionar del CUM de San Antonio de los Baños. </a:t>
            </a:r>
            <a:endParaRPr lang="en-US" dirty="0">
              <a:latin typeface="Arial" panose="020B0604020202020204" pitchFamily="34" charset="0"/>
              <a:cs typeface="Arial" panose="020B0604020202020204" pitchFamily="34" charset="0"/>
            </a:endParaRPr>
          </a:p>
          <a:p>
            <a:pPr lvl="0"/>
            <a:r>
              <a:rPr lang="es-MX" dirty="0">
                <a:latin typeface="Arial" panose="020B0604020202020204" pitchFamily="34" charset="0"/>
                <a:cs typeface="Arial" panose="020B0604020202020204" pitchFamily="34" charset="0"/>
              </a:rPr>
              <a:t>Atención al Eje de Gestión del conocimiento en el Equipo de Coordinación Provincial PIAL Artemisa</a:t>
            </a:r>
            <a:endParaRPr lang="en-US" dirty="0">
              <a:latin typeface="Arial" panose="020B0604020202020204" pitchFamily="34" charset="0"/>
              <a:cs typeface="Arial" panose="020B0604020202020204" pitchFamily="34" charset="0"/>
            </a:endParaRPr>
          </a:p>
          <a:p>
            <a:pPr lvl="0"/>
            <a:r>
              <a:rPr lang="es-MX" dirty="0">
                <a:latin typeface="Arial" panose="020B0604020202020204" pitchFamily="34" charset="0"/>
                <a:cs typeface="Arial" panose="020B0604020202020204" pitchFamily="34" charset="0"/>
              </a:rPr>
              <a:t>Desarrollo del Diplomado Provincial del SIAL y la Especialidad SIAL, con la formación de 4 Facilitadores y 3 Especialistas en el municipio, lo que ha fortalecido el trabajo en función de la soberanía alimentaria. </a:t>
            </a:r>
            <a:endParaRPr lang="en-US" dirty="0">
              <a:latin typeface="Arial" panose="020B0604020202020204" pitchFamily="34" charset="0"/>
              <a:cs typeface="Arial" panose="020B0604020202020204" pitchFamily="34" charset="0"/>
            </a:endParaRPr>
          </a:p>
          <a:p>
            <a:pPr lvl="0"/>
            <a:r>
              <a:rPr lang="es-MX" dirty="0">
                <a:latin typeface="Arial" panose="020B0604020202020204" pitchFamily="34" charset="0"/>
                <a:cs typeface="Arial" panose="020B0604020202020204" pitchFamily="34" charset="0"/>
              </a:rPr>
              <a:t>Coliderazgo en las Plataformas entre CUM- Intendente- Grupo de Desarrollo</a:t>
            </a:r>
            <a:endParaRPr lang="en-US" dirty="0">
              <a:latin typeface="Arial" panose="020B0604020202020204" pitchFamily="34" charset="0"/>
              <a:cs typeface="Arial" panose="020B0604020202020204" pitchFamily="34" charset="0"/>
            </a:endParaRPr>
          </a:p>
          <a:p>
            <a:pPr lvl="0"/>
            <a:r>
              <a:rPr lang="es-MX" dirty="0">
                <a:latin typeface="Arial" panose="020B0604020202020204" pitchFamily="34" charset="0"/>
                <a:cs typeface="Arial" panose="020B0604020202020204" pitchFamily="34" charset="0"/>
              </a:rPr>
              <a:t>Asesoría a los Organismos, CAM y demás entidades, en la implementación del Sistema de Preparación y Superación de Cuadros y sus Reservas, así como la asesoría en planificación estratégica con el propósito de generar aprendizajes en la acción en función de la producción de alimentos.</a:t>
            </a:r>
            <a:endParaRPr lang="en-US" dirty="0">
              <a:latin typeface="Arial" panose="020B0604020202020204" pitchFamily="34" charset="0"/>
              <a:cs typeface="Arial" panose="020B0604020202020204" pitchFamily="34" charset="0"/>
            </a:endParaRPr>
          </a:p>
          <a:p>
            <a:pPr lvl="0"/>
            <a:r>
              <a:rPr lang="es-MX" dirty="0">
                <a:latin typeface="Arial" panose="020B0604020202020204" pitchFamily="34" charset="0"/>
                <a:cs typeface="Arial" panose="020B0604020202020204" pitchFamily="34" charset="0"/>
              </a:rPr>
              <a:t>Fortalecimiento de alianzas con los centros de investigación del territorio, con el sector agropecuario y el empresarial. </a:t>
            </a:r>
            <a:endParaRPr lang="en-US" dirty="0">
              <a:latin typeface="Arial" panose="020B0604020202020204" pitchFamily="34" charset="0"/>
              <a:cs typeface="Arial" panose="020B0604020202020204" pitchFamily="34" charset="0"/>
            </a:endParaRPr>
          </a:p>
          <a:p>
            <a:pPr lvl="0"/>
            <a:r>
              <a:rPr lang="es-MX" dirty="0">
                <a:latin typeface="Arial" panose="020B0604020202020204" pitchFamily="34" charset="0"/>
                <a:cs typeface="Arial" panose="020B0604020202020204" pitchFamily="34" charset="0"/>
              </a:rPr>
              <a:t>Facilitación de Talleres de Capacitación con los productores, Intercambios, Visitas Campo, Ferias de Diversidad y Festivales de Innovación. </a:t>
            </a:r>
            <a:endParaRPr lang="en-US" dirty="0">
              <a:latin typeface="Arial" panose="020B0604020202020204" pitchFamily="34" charset="0"/>
              <a:cs typeface="Arial" panose="020B0604020202020204" pitchFamily="34" charset="0"/>
            </a:endParaRPr>
          </a:p>
          <a:p>
            <a:pPr lvl="0"/>
            <a:r>
              <a:rPr lang="es-MX" dirty="0">
                <a:latin typeface="Arial" panose="020B0604020202020204" pitchFamily="34" charset="0"/>
                <a:cs typeface="Arial" panose="020B0604020202020204" pitchFamily="34" charset="0"/>
              </a:rPr>
              <a:t>Asesoría para el trabajo en la Línea Estratégica: Producción, seguridad y soberanía alimentaria.</a:t>
            </a:r>
            <a:endParaRPr lang="en-US" dirty="0">
              <a:latin typeface="Arial" panose="020B0604020202020204" pitchFamily="34" charset="0"/>
              <a:cs typeface="Arial" panose="020B0604020202020204" pitchFamily="34" charset="0"/>
            </a:endParaRPr>
          </a:p>
          <a:p>
            <a:pPr lvl="0"/>
            <a:r>
              <a:rPr lang="es-MX" dirty="0">
                <a:latin typeface="Arial" panose="020B0604020202020204" pitchFamily="34" charset="0"/>
                <a:cs typeface="Arial" panose="020B0604020202020204" pitchFamily="34" charset="0"/>
              </a:rPr>
              <a:t>Trabajo de asesoría para la implementación del Plan SSAN. </a:t>
            </a:r>
            <a:endParaRPr lang="en-US"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Queda mucho por hacer en función de la Soberanía alimentaria, pero es importante considerar que es pertinente en estos tiempos de cambios y transformaciones redimensionar el accionar de la Universidad hacia el desarrollo de los territorios en función de la soberanía alimentaria, lo cual constituye una alternativa del futuro de Cuba.</a:t>
            </a:r>
            <a:endParaRPr lang="en-US" dirty="0">
              <a:latin typeface="Arial" panose="020B0604020202020204" pitchFamily="34" charset="0"/>
              <a:cs typeface="Arial" panose="020B0604020202020204" pitchFamily="34" charset="0"/>
            </a:endParaRPr>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4. REFERENCIAS BIBLIOGRÁFICAS</a:t>
            </a: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a:solidFill>
                  <a:srgbClr val="002060"/>
                </a:solidFill>
              </a:rPr>
              <a:t>AGRADECIMIENTOS</a:t>
            </a:r>
          </a:p>
        </p:txBody>
      </p:sp>
      <p:sp>
        <p:nvSpPr>
          <p:cNvPr id="40" name="Rectángulo 39"/>
          <p:cNvSpPr/>
          <p:nvPr/>
        </p:nvSpPr>
        <p:spPr>
          <a:xfrm>
            <a:off x="1181098" y="8935756"/>
            <a:ext cx="19131795" cy="22202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2" name="Rectángulo 41"/>
          <p:cNvSpPr/>
          <p:nvPr/>
        </p:nvSpPr>
        <p:spPr>
          <a:xfrm>
            <a:off x="1170260" y="12538667"/>
            <a:ext cx="19131795" cy="44693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646990" y="18505302"/>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4" name="Rectángulo 43"/>
          <p:cNvSpPr/>
          <p:nvPr/>
        </p:nvSpPr>
        <p:spPr>
          <a:xfrm>
            <a:off x="1181100" y="18218386"/>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646990" y="2269719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6" name="Rectángulo 45"/>
          <p:cNvSpPr/>
          <p:nvPr/>
        </p:nvSpPr>
        <p:spPr>
          <a:xfrm>
            <a:off x="1181100" y="22410277"/>
            <a:ext cx="19131795" cy="27547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700053" y="11549631"/>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700055" y="794330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81100" y="26675947"/>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n-US" sz="2800" dirty="0" err="1"/>
              <a:t>Insertar</a:t>
            </a:r>
            <a:r>
              <a:rPr lang="en-US" sz="2800" dirty="0"/>
              <a:t> </a:t>
            </a:r>
            <a:r>
              <a:rPr lang="en-US" sz="2800" dirty="0" err="1"/>
              <a:t>Texto</a:t>
            </a:r>
            <a:endParaRPr lang="en-US" sz="2800" dirty="0"/>
          </a:p>
        </p:txBody>
      </p:sp>
      <p:sp>
        <p:nvSpPr>
          <p:cNvPr id="5" name="Rectángulo 4"/>
          <p:cNvSpPr/>
          <p:nvPr/>
        </p:nvSpPr>
        <p:spPr>
          <a:xfrm>
            <a:off x="1414042" y="18390640"/>
            <a:ext cx="18665905" cy="1574149"/>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es-MX" dirty="0">
                <a:latin typeface="Arial" panose="020B0604020202020204" pitchFamily="34" charset="0"/>
                <a:ea typeface="Calibri" panose="020F0502020204030204" pitchFamily="34" charset="0"/>
                <a:cs typeface="Times New Roman" panose="02020603050405020304" pitchFamily="18" charset="0"/>
              </a:rPr>
              <a:t>La Gestión de conocimiento en el SIAL tiene su sustento en   la participación, el protagonismo colectivo y el diálogo de saberes.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s-MX" dirty="0">
                <a:latin typeface="Arial" panose="020B0604020202020204" pitchFamily="34" charset="0"/>
                <a:ea typeface="Calibri" panose="020F0502020204030204" pitchFamily="34" charset="0"/>
                <a:cs typeface="Times New Roman" panose="02020603050405020304" pitchFamily="18" charset="0"/>
              </a:rPr>
              <a:t>El análisis del contexto agropecuario del municipio San Antonio de los Baños demostró que existen potencialidades para el fortalecimiento del SIAL y con ello la articulación conocimiento- innovación.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s-MX" dirty="0">
                <a:latin typeface="Arial" panose="020B0604020202020204" pitchFamily="34" charset="0"/>
                <a:ea typeface="Calibri" panose="020F0502020204030204" pitchFamily="34" charset="0"/>
                <a:cs typeface="Times New Roman" panose="02020603050405020304" pitchFamily="18" charset="0"/>
              </a:rPr>
              <a:t>La presencia del Centro Universitario Municipal en San Antonio de los Baños constituye una potencialidad cardinal en función de la soberanía alimentaria, enriquecida con la participación en el Proyecto PIAL y su accionar en la implementación del SIAL.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ángulo 5"/>
          <p:cNvSpPr/>
          <p:nvPr/>
        </p:nvSpPr>
        <p:spPr>
          <a:xfrm>
            <a:off x="1403204" y="22522470"/>
            <a:ext cx="18676743" cy="2437783"/>
          </a:xfrm>
          <a:prstGeom prst="rect">
            <a:avLst/>
          </a:prstGeom>
        </p:spPr>
        <p:txBody>
          <a:bodyPr wrap="square">
            <a:spAutoFit/>
          </a:bodyPr>
          <a:lstStyle/>
          <a:p>
            <a:pPr algn="just">
              <a:lnSpc>
                <a:spcPct val="107000"/>
              </a:lnSpc>
              <a:spcAft>
                <a:spcPts val="800"/>
              </a:spcAft>
            </a:pPr>
            <a:r>
              <a:rPr lang="es-MX" sz="1400" dirty="0">
                <a:latin typeface="Arial" panose="020B0604020202020204" pitchFamily="34" charset="0"/>
                <a:ea typeface="Calibri" panose="020F0502020204030204" pitchFamily="34" charset="0"/>
                <a:cs typeface="Arial" panose="020B0604020202020204" pitchFamily="34" charset="0"/>
              </a:rPr>
              <a:t>Constitución de la República de Cuba (2019). Gaceta Oficial de la República de Cuba. Edición extraordinaria No 5, 10 de abril del 2019.</a:t>
            </a:r>
            <a:endParaRPr lang="en-US" sz="14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MX" sz="1400" dirty="0">
                <a:latin typeface="Arial" panose="020B0604020202020204" pitchFamily="34" charset="0"/>
                <a:ea typeface="Calibri" panose="020F0502020204030204" pitchFamily="34" charset="0"/>
                <a:cs typeface="Arial" panose="020B0604020202020204" pitchFamily="34" charset="0"/>
              </a:rPr>
              <a:t>Díaz-</a:t>
            </a:r>
            <a:r>
              <a:rPr lang="es-MX" sz="1400" dirty="0" err="1">
                <a:latin typeface="Arial" panose="020B0604020202020204" pitchFamily="34" charset="0"/>
                <a:ea typeface="Calibri" panose="020F0502020204030204" pitchFamily="34" charset="0"/>
                <a:cs typeface="Arial" panose="020B0604020202020204" pitchFamily="34" charset="0"/>
              </a:rPr>
              <a:t>Canel</a:t>
            </a:r>
            <a:r>
              <a:rPr lang="es-MX" sz="1400" dirty="0">
                <a:latin typeface="Arial" panose="020B0604020202020204" pitchFamily="34" charset="0"/>
                <a:ea typeface="Calibri" panose="020F0502020204030204" pitchFamily="34" charset="0"/>
                <a:cs typeface="Arial" panose="020B0604020202020204" pitchFamily="34" charset="0"/>
              </a:rPr>
              <a:t> B, M y Núñez </a:t>
            </a:r>
            <a:r>
              <a:rPr lang="es-MX" sz="1400" dirty="0" err="1">
                <a:latin typeface="Arial" panose="020B0604020202020204" pitchFamily="34" charset="0"/>
                <a:ea typeface="Calibri" panose="020F0502020204030204" pitchFamily="34" charset="0"/>
                <a:cs typeface="Arial" panose="020B0604020202020204" pitchFamily="34" charset="0"/>
              </a:rPr>
              <a:t>Jover</a:t>
            </a:r>
            <a:r>
              <a:rPr lang="es-MX" sz="1400" dirty="0">
                <a:latin typeface="Arial" panose="020B0604020202020204" pitchFamily="34" charset="0"/>
                <a:ea typeface="Calibri" panose="020F0502020204030204" pitchFamily="34" charset="0"/>
                <a:cs typeface="Arial" panose="020B0604020202020204" pitchFamily="34" charset="0"/>
              </a:rPr>
              <a:t>, J (2020). Ciencia e innovación como pilar de la gestión de gobierno: un camino hacia los sistemas alimentarios locales. COODES. Vol. 8 No. 3. ISSN 2310-340X RNPS 2349.</a:t>
            </a:r>
            <a:endParaRPr lang="en-US" sz="14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MX" sz="1400" dirty="0">
                <a:latin typeface="Arial" panose="020B0604020202020204" pitchFamily="34" charset="0"/>
                <a:ea typeface="Calibri" panose="020F0502020204030204" pitchFamily="34" charset="0"/>
                <a:cs typeface="Arial" panose="020B0604020202020204" pitchFamily="34" charset="0"/>
              </a:rPr>
              <a:t>Ortiz R, La O M, Miranda S y Rosselló T (2015). Sistema de Innovación Agropecuario Local (SIAL): Por un enfoque participativo en la gestión del desarrollo. Documento de trabajo del proyecto PIAL. CIPS.</a:t>
            </a:r>
            <a:endParaRPr lang="en-US" sz="14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MX" sz="1400" dirty="0">
                <a:latin typeface="Arial" panose="020B0604020202020204" pitchFamily="34" charset="0"/>
                <a:ea typeface="Calibri" panose="020F0502020204030204" pitchFamily="34" charset="0"/>
                <a:cs typeface="Arial" panose="020B0604020202020204" pitchFamily="34" charset="0"/>
              </a:rPr>
              <a:t>Ortiz R, Miranda S, La O M, Rivas A, Romero M I, Acosta R, Núñez J, Alfonso J A, </a:t>
            </a:r>
            <a:r>
              <a:rPr lang="es-MX" sz="1400" dirty="0" err="1">
                <a:latin typeface="Arial" panose="020B0604020202020204" pitchFamily="34" charset="0"/>
                <a:ea typeface="Calibri" panose="020F0502020204030204" pitchFamily="34" charset="0"/>
                <a:cs typeface="Arial" panose="020B0604020202020204" pitchFamily="34" charset="0"/>
              </a:rPr>
              <a:t>Roselló</a:t>
            </a:r>
            <a:r>
              <a:rPr lang="es-MX" sz="1400" dirty="0">
                <a:latin typeface="Arial" panose="020B0604020202020204" pitchFamily="34" charset="0"/>
                <a:ea typeface="Calibri" panose="020F0502020204030204" pitchFamily="34" charset="0"/>
                <a:cs typeface="Arial" panose="020B0604020202020204" pitchFamily="34" charset="0"/>
              </a:rPr>
              <a:t> T, </a:t>
            </a:r>
            <a:r>
              <a:rPr lang="es-MX" sz="1400" dirty="0" err="1">
                <a:latin typeface="Arial" panose="020B0604020202020204" pitchFamily="34" charset="0"/>
                <a:ea typeface="Calibri" panose="020F0502020204030204" pitchFamily="34" charset="0"/>
                <a:cs typeface="Arial" panose="020B0604020202020204" pitchFamily="34" charset="0"/>
              </a:rPr>
              <a:t>Christians</a:t>
            </a:r>
            <a:r>
              <a:rPr lang="es-MX" sz="1400" dirty="0">
                <a:latin typeface="Arial" panose="020B0604020202020204" pitchFamily="34" charset="0"/>
                <a:ea typeface="Calibri" panose="020F0502020204030204" pitchFamily="34" charset="0"/>
                <a:cs typeface="Arial" panose="020B0604020202020204" pitchFamily="34" charset="0"/>
              </a:rPr>
              <a:t> T, Cárdenas R M, Méndez A y Gil Y.( 2017) Construir una cultura de la participación. Sistema de Innovación Agropecuaria Local. INCA, 2017.</a:t>
            </a:r>
            <a:endParaRPr lang="en-US" sz="14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MX" sz="1400" dirty="0">
                <a:latin typeface="Arial" panose="020B0604020202020204" pitchFamily="34" charset="0"/>
                <a:ea typeface="Calibri" panose="020F0502020204030204" pitchFamily="34" charset="0"/>
                <a:cs typeface="Arial" panose="020B0604020202020204" pitchFamily="34" charset="0"/>
              </a:rPr>
              <a:t>Núñez </a:t>
            </a:r>
            <a:r>
              <a:rPr lang="es-MX" sz="1400" dirty="0" err="1">
                <a:latin typeface="Arial" panose="020B0604020202020204" pitchFamily="34" charset="0"/>
                <a:ea typeface="Calibri" panose="020F0502020204030204" pitchFamily="34" charset="0"/>
                <a:cs typeface="Arial" panose="020B0604020202020204" pitchFamily="34" charset="0"/>
              </a:rPr>
              <a:t>Jover</a:t>
            </a:r>
            <a:r>
              <a:rPr lang="es-MX" sz="1400" dirty="0">
                <a:latin typeface="Arial" panose="020B0604020202020204" pitchFamily="34" charset="0"/>
                <a:ea typeface="Calibri" panose="020F0502020204030204" pitchFamily="34" charset="0"/>
                <a:cs typeface="Arial" panose="020B0604020202020204" pitchFamily="34" charset="0"/>
              </a:rPr>
              <a:t>, J. (2010): Educación Superior y Desarrollo Local: la agenda emergente y sus demandas conceptuales. En Boletín GUCID, Año 1 No. 1, Ministerio de Educación Superior, Cuba, 2010.</a:t>
            </a:r>
            <a:endParaRPr lang="en-US" sz="14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MX" sz="1400" dirty="0">
                <a:latin typeface="Arial" panose="020B0604020202020204" pitchFamily="34" charset="0"/>
                <a:ea typeface="Calibri" panose="020F0502020204030204" pitchFamily="34" charset="0"/>
                <a:cs typeface="Arial" panose="020B0604020202020204" pitchFamily="34" charset="0"/>
              </a:rPr>
              <a:t>Núñez </a:t>
            </a:r>
            <a:r>
              <a:rPr lang="es-MX" sz="1400" dirty="0" err="1">
                <a:latin typeface="Arial" panose="020B0604020202020204" pitchFamily="34" charset="0"/>
                <a:ea typeface="Calibri" panose="020F0502020204030204" pitchFamily="34" charset="0"/>
                <a:cs typeface="Arial" panose="020B0604020202020204" pitchFamily="34" charset="0"/>
              </a:rPr>
              <a:t>Jover</a:t>
            </a:r>
            <a:r>
              <a:rPr lang="es-MX" sz="1400" dirty="0">
                <a:latin typeface="Arial" panose="020B0604020202020204" pitchFamily="34" charset="0"/>
                <a:ea typeface="Calibri" panose="020F0502020204030204" pitchFamily="34" charset="0"/>
                <a:cs typeface="Arial" panose="020B0604020202020204" pitchFamily="34" charset="0"/>
              </a:rPr>
              <a:t>, J., Ortiz Pérez, H. R., </a:t>
            </a:r>
            <a:r>
              <a:rPr lang="es-MX" sz="1400" dirty="0" err="1">
                <a:latin typeface="Arial" panose="020B0604020202020204" pitchFamily="34" charset="0"/>
                <a:ea typeface="Calibri" panose="020F0502020204030204" pitchFamily="34" charset="0"/>
                <a:cs typeface="Arial" panose="020B0604020202020204" pitchFamily="34" charset="0"/>
              </a:rPr>
              <a:t>Proenza</a:t>
            </a:r>
            <a:r>
              <a:rPr lang="es-MX" sz="1400" dirty="0">
                <a:latin typeface="Arial" panose="020B0604020202020204" pitchFamily="34" charset="0"/>
                <a:ea typeface="Calibri" panose="020F0502020204030204" pitchFamily="34" charset="0"/>
                <a:cs typeface="Arial" panose="020B0604020202020204" pitchFamily="34" charset="0"/>
              </a:rPr>
              <a:t> Díaz. T y Rivas Diéguez, A. (2020): Políticas de educación superior, ciencia, tecnología e innovación y desarrollo territorial: nuevas experiencias, nuevos enfoques, Revista Iberoamericana de Ciencia, Tecnología y Sociedad —CTS, vol. 15, n° 43, pp. 187-208.</a:t>
            </a:r>
            <a:endParaRPr lang="en-US"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557855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884</Words>
  <Application>Microsoft Office PowerPoint</Application>
  <PresentationFormat>Personalizado</PresentationFormat>
  <Paragraphs>31</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Calibri</vt:lpstr>
      <vt:lpstr>Calibri Light</vt:lpstr>
      <vt:lpstr>Symbol</vt:lpstr>
      <vt:lpstr>Times New Roman</vt:lpstr>
      <vt:lpstr>Tema de Office</vt:lpstr>
      <vt:lpstr>VIII Taller Internacional “Universidad, Seguridad y Soberanía Alimentaria”.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Bella</cp:lastModifiedBy>
  <cp:revision>13</cp:revision>
  <dcterms:created xsi:type="dcterms:W3CDTF">2021-12-21T16:45:31Z</dcterms:created>
  <dcterms:modified xsi:type="dcterms:W3CDTF">2024-01-23T01:50:31Z</dcterms:modified>
</cp:coreProperties>
</file>