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3" autoAdjust="0"/>
    <p:restoredTop sz="94660"/>
  </p:normalViewPr>
  <p:slideViewPr>
    <p:cSldViewPr snapToGrid="0">
      <p:cViewPr>
        <p:scale>
          <a:sx n="24" d="100"/>
          <a:sy n="24" d="100"/>
        </p:scale>
        <p:origin x="-858" y="-126"/>
      </p:cViewPr>
      <p:guideLst>
        <p:guide orient="horz" pos="10318"/>
        <p:guide pos="691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pPr/>
              <a:t>2/5/2022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pPr/>
              <a:t>‹Nº›</a:t>
            </a:fld>
            <a:endParaRPr lang="en-US" dirty="0"/>
          </a:p>
        </p:txBody>
      </p:sp>
    </p:spTree>
    <p:extLst>
      <p:ext uri="{BB962C8B-B14F-4D97-AF65-F5344CB8AC3E}">
        <p14:creationId xmlns:p14="http://schemas.microsoft.com/office/powerpoint/2010/main" xmlns=""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evistas.udg.co.cu/index.php/redel/article/view/2886"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639023"/>
            <a:ext cx="21959888" cy="32756985"/>
          </a:xfrm>
          <a:prstGeom prst="rect">
            <a:avLst/>
          </a:prstGeom>
        </p:spPr>
      </p:pic>
      <p:sp>
        <p:nvSpPr>
          <p:cNvPr id="2" name="Título 1"/>
          <p:cNvSpPr>
            <a:spLocks noGrp="1"/>
          </p:cNvSpPr>
          <p:nvPr>
            <p:ph type="ctrTitle"/>
          </p:nvPr>
        </p:nvSpPr>
        <p:spPr>
          <a:xfrm>
            <a:off x="1181100" y="3376247"/>
            <a:ext cx="19709423" cy="1464694"/>
          </a:xfrm>
        </p:spPr>
        <p:txBody>
          <a:bodyPr>
            <a:normAutofit/>
          </a:bodyPr>
          <a:lstStyle/>
          <a:p>
            <a:r>
              <a:rPr lang="en-US" sz="5400" dirty="0" smtClean="0">
                <a:solidFill>
                  <a:srgbClr val="002060"/>
                </a:solidFill>
                <a:latin typeface="+mn-lt"/>
              </a:rPr>
              <a:t>Formación</a:t>
            </a:r>
            <a:r>
              <a:rPr lang="en-US" sz="5400" b="1" dirty="0" smtClean="0">
                <a:solidFill>
                  <a:srgbClr val="002060"/>
                </a:solidFill>
                <a:latin typeface="+mn-lt"/>
              </a:rPr>
              <a:t> </a:t>
            </a:r>
            <a:r>
              <a:rPr lang="en-US" sz="5400" dirty="0" err="1" smtClean="0">
                <a:solidFill>
                  <a:srgbClr val="002060"/>
                </a:solidFill>
                <a:latin typeface="+mn-lt"/>
              </a:rPr>
              <a:t>Universitaria</a:t>
            </a:r>
            <a:r>
              <a:rPr lang="en-US" sz="5400" dirty="0" smtClean="0">
                <a:solidFill>
                  <a:srgbClr val="002060"/>
                </a:solidFill>
                <a:latin typeface="+mn-lt"/>
              </a:rPr>
              <a:t> de </a:t>
            </a:r>
            <a:r>
              <a:rPr lang="en-US" sz="5400" dirty="0" err="1" smtClean="0">
                <a:solidFill>
                  <a:srgbClr val="002060"/>
                </a:solidFill>
                <a:latin typeface="+mn-lt"/>
              </a:rPr>
              <a:t>Profesionales</a:t>
            </a:r>
            <a:r>
              <a:rPr lang="en-US" sz="5400" dirty="0" smtClean="0">
                <a:solidFill>
                  <a:srgbClr val="002060"/>
                </a:solidFill>
                <a:latin typeface="+mn-lt"/>
              </a:rPr>
              <a:t> de la </a:t>
            </a:r>
            <a:r>
              <a:rPr lang="en-US" sz="5400" dirty="0" err="1" smtClean="0">
                <a:solidFill>
                  <a:srgbClr val="002060"/>
                </a:solidFill>
                <a:latin typeface="+mn-lt"/>
              </a:rPr>
              <a:t>Educación</a:t>
            </a:r>
            <a:endParaRPr lang="en-US" sz="5400" dirty="0">
              <a:solidFill>
                <a:srgbClr val="002060"/>
              </a:solidFill>
              <a:latin typeface="+mn-lt"/>
            </a:endParaRPr>
          </a:p>
        </p:txBody>
      </p:sp>
      <p:sp>
        <p:nvSpPr>
          <p:cNvPr id="3" name="Subtítulo 2"/>
          <p:cNvSpPr>
            <a:spLocks noGrp="1"/>
          </p:cNvSpPr>
          <p:nvPr>
            <p:ph type="subTitle" idx="1"/>
          </p:nvPr>
        </p:nvSpPr>
        <p:spPr>
          <a:xfrm>
            <a:off x="1325232" y="10806598"/>
            <a:ext cx="18829668" cy="1692619"/>
          </a:xfrm>
        </p:spPr>
        <p:txBody>
          <a:bodyPr>
            <a:normAutofit/>
          </a:bodyPr>
          <a:lstStyle/>
          <a:p>
            <a:pPr algn="just"/>
            <a:r>
              <a:rPr lang="es-MX" sz="2700" dirty="0" smtClean="0"/>
              <a:t>Socializar </a:t>
            </a:r>
            <a:r>
              <a:rPr lang="es-MX" sz="2700" dirty="0"/>
              <a:t>los resultados obtenidos en la </a:t>
            </a:r>
            <a:r>
              <a:rPr lang="es-ES_tradnl" sz="2700" dirty="0"/>
              <a:t>organización e integración de los procesos y contextos de formación vocacional y orientación profesional</a:t>
            </a:r>
            <a:r>
              <a:rPr lang="es-MX" sz="2700" dirty="0"/>
              <a:t> del Colegio Universitario, que favorece la formación de profesionales competentes</a:t>
            </a:r>
            <a:r>
              <a:rPr lang="es-US" sz="2700" dirty="0"/>
              <a:t> en la Universidad de Granma </a:t>
            </a:r>
            <a:r>
              <a:rPr lang="es-MX" sz="2700" dirty="0"/>
              <a:t>en aquellas carreras que son deficitarias para el desarrollo de la </a:t>
            </a:r>
            <a:r>
              <a:rPr lang="es-MX" sz="2700" dirty="0" smtClean="0"/>
              <a:t>localidad.</a:t>
            </a:r>
            <a:endParaRPr lang="en-US" sz="2700" dirty="0"/>
          </a:p>
        </p:txBody>
      </p:sp>
      <p:sp>
        <p:nvSpPr>
          <p:cNvPr id="28" name="Título 1"/>
          <p:cNvSpPr txBox="1">
            <a:spLocks/>
          </p:cNvSpPr>
          <p:nvPr/>
        </p:nvSpPr>
        <p:spPr>
          <a:xfrm>
            <a:off x="1290918" y="5467533"/>
            <a:ext cx="19021978" cy="1094632"/>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n-US" sz="4800" dirty="0" smtClean="0">
                <a:solidFill>
                  <a:srgbClr val="002060"/>
                </a:solidFill>
                <a:latin typeface="+mn-lt"/>
              </a:rPr>
              <a:t>LA FORMACIÓN DE PROFESIONALES COMPETENTES DESDE EL COLEGIO UNIVERSITARIO EN GRANMA</a:t>
            </a:r>
            <a:endParaRPr lang="en-US" sz="4800" dirty="0">
              <a:solidFill>
                <a:srgbClr val="002060"/>
              </a:solidFill>
              <a:latin typeface="+mn-lt"/>
            </a:endParaRPr>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1181100" y="7120115"/>
            <a:ext cx="19131796" cy="1970097"/>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spcBef>
                <a:spcPts val="0"/>
              </a:spcBef>
              <a:buNone/>
            </a:pPr>
            <a:r>
              <a:rPr lang="en-US" sz="3600" dirty="0" smtClean="0">
                <a:solidFill>
                  <a:srgbClr val="002060"/>
                </a:solidFill>
              </a:rPr>
              <a:t>Dr. C </a:t>
            </a:r>
            <a:r>
              <a:rPr lang="en-US" sz="3600" dirty="0" err="1" smtClean="0">
                <a:solidFill>
                  <a:srgbClr val="002060"/>
                </a:solidFill>
              </a:rPr>
              <a:t>Yamilda</a:t>
            </a:r>
            <a:r>
              <a:rPr lang="en-US" sz="3600" dirty="0" smtClean="0">
                <a:solidFill>
                  <a:srgbClr val="002060"/>
                </a:solidFill>
              </a:rPr>
              <a:t> Arias </a:t>
            </a:r>
            <a:r>
              <a:rPr lang="en-US" sz="3600" dirty="0" err="1" smtClean="0">
                <a:solidFill>
                  <a:srgbClr val="002060"/>
                </a:solidFill>
              </a:rPr>
              <a:t>Verdecia</a:t>
            </a:r>
            <a:r>
              <a:rPr lang="en-US" sz="3600" dirty="0" smtClean="0">
                <a:solidFill>
                  <a:srgbClr val="002060"/>
                </a:solidFill>
              </a:rPr>
              <a:t>. Universidad de Granma</a:t>
            </a:r>
          </a:p>
          <a:p>
            <a:pPr marL="0" indent="0" algn="ctr">
              <a:lnSpc>
                <a:spcPct val="100000"/>
              </a:lnSpc>
              <a:spcBef>
                <a:spcPts val="0"/>
              </a:spcBef>
              <a:buNone/>
            </a:pPr>
            <a:r>
              <a:rPr lang="en-US" sz="3600" dirty="0" smtClean="0">
                <a:solidFill>
                  <a:srgbClr val="002060"/>
                </a:solidFill>
              </a:rPr>
              <a:t>M. Sc. Eduardo David Pérez </a:t>
            </a:r>
            <a:r>
              <a:rPr lang="en-US" sz="3600" dirty="0" err="1" smtClean="0">
                <a:solidFill>
                  <a:srgbClr val="002060"/>
                </a:solidFill>
              </a:rPr>
              <a:t>Fernández</a:t>
            </a:r>
            <a:r>
              <a:rPr lang="en-US" sz="3600" dirty="0" smtClean="0">
                <a:solidFill>
                  <a:srgbClr val="002060"/>
                </a:solidFill>
              </a:rPr>
              <a:t>. Universidad de Granma</a:t>
            </a:r>
          </a:p>
          <a:p>
            <a:pPr marL="0" indent="0" algn="ctr">
              <a:lnSpc>
                <a:spcPct val="100000"/>
              </a:lnSpc>
              <a:spcBef>
                <a:spcPts val="0"/>
              </a:spcBef>
              <a:buNone/>
            </a:pPr>
            <a:r>
              <a:rPr lang="en-US" sz="3600" dirty="0" err="1" smtClean="0">
                <a:solidFill>
                  <a:srgbClr val="002060"/>
                </a:solidFill>
              </a:rPr>
              <a:t>Lic</a:t>
            </a:r>
            <a:r>
              <a:rPr lang="en-US" sz="3600" dirty="0" smtClean="0">
                <a:solidFill>
                  <a:srgbClr val="002060"/>
                </a:solidFill>
              </a:rPr>
              <a:t>. </a:t>
            </a:r>
            <a:r>
              <a:rPr lang="en-US" sz="3600" dirty="0" err="1" smtClean="0">
                <a:solidFill>
                  <a:srgbClr val="002060"/>
                </a:solidFill>
              </a:rPr>
              <a:t>Aidara</a:t>
            </a:r>
            <a:r>
              <a:rPr lang="en-US" sz="3600" dirty="0" smtClean="0">
                <a:solidFill>
                  <a:srgbClr val="002060"/>
                </a:solidFill>
              </a:rPr>
              <a:t> </a:t>
            </a:r>
            <a:r>
              <a:rPr lang="en-US" sz="3600" dirty="0" err="1" smtClean="0">
                <a:solidFill>
                  <a:srgbClr val="002060"/>
                </a:solidFill>
              </a:rPr>
              <a:t>Carrazana</a:t>
            </a:r>
            <a:r>
              <a:rPr lang="en-US" sz="3600" dirty="0" smtClean="0">
                <a:solidFill>
                  <a:srgbClr val="002060"/>
                </a:solidFill>
              </a:rPr>
              <a:t> Aguilar. Universidad de Granma</a:t>
            </a:r>
            <a:endParaRPr lang="en-US" sz="3600" dirty="0">
              <a:solidFill>
                <a:srgbClr val="002060"/>
              </a:solidFill>
            </a:endParaRPr>
          </a:p>
        </p:txBody>
      </p:sp>
      <p:sp>
        <p:nvSpPr>
          <p:cNvPr id="31" name="CuadroTexto 30"/>
          <p:cNvSpPr txBox="1"/>
          <p:nvPr/>
        </p:nvSpPr>
        <p:spPr>
          <a:xfrm>
            <a:off x="1181099" y="14287500"/>
            <a:ext cx="19131795"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 xmlns:a16="http://schemas.microsoft.com/office/drawing/2014/main" id="{FCB797DF-A438-244B-B34C-CCF348A4370E}"/>
              </a:ext>
            </a:extLst>
          </p:cNvPr>
          <p:cNvSpPr txBox="1">
            <a:spLocks/>
          </p:cNvSpPr>
          <p:nvPr/>
        </p:nvSpPr>
        <p:spPr>
          <a:xfrm>
            <a:off x="10219013" y="26027834"/>
            <a:ext cx="10093882" cy="1075322"/>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p>
          <a:p>
            <a:pPr algn="r"/>
            <a:r>
              <a:rPr lang="en-US" dirty="0" smtClean="0">
                <a:solidFill>
                  <a:srgbClr val="002060"/>
                </a:solidFill>
              </a:rPr>
              <a:t>A los </a:t>
            </a:r>
            <a:r>
              <a:rPr lang="en-US" dirty="0" err="1" smtClean="0">
                <a:solidFill>
                  <a:srgbClr val="002060"/>
                </a:solidFill>
              </a:rPr>
              <a:t>jóvenes</a:t>
            </a:r>
            <a:r>
              <a:rPr lang="en-US" dirty="0" smtClean="0">
                <a:solidFill>
                  <a:srgbClr val="002060"/>
                </a:solidFill>
              </a:rPr>
              <a:t> </a:t>
            </a:r>
            <a:r>
              <a:rPr lang="en-US" dirty="0" err="1" smtClean="0">
                <a:solidFill>
                  <a:srgbClr val="002060"/>
                </a:solidFill>
              </a:rPr>
              <a:t>que</a:t>
            </a:r>
            <a:r>
              <a:rPr lang="en-US" dirty="0" smtClean="0">
                <a:solidFill>
                  <a:srgbClr val="002060"/>
                </a:solidFill>
              </a:rPr>
              <a:t> </a:t>
            </a:r>
            <a:r>
              <a:rPr lang="en-US" dirty="0" err="1" smtClean="0">
                <a:solidFill>
                  <a:srgbClr val="002060"/>
                </a:solidFill>
              </a:rPr>
              <a:t>emprenden</a:t>
            </a:r>
            <a:r>
              <a:rPr lang="en-US" dirty="0" smtClean="0">
                <a:solidFill>
                  <a:srgbClr val="002060"/>
                </a:solidFill>
              </a:rPr>
              <a:t> la </a:t>
            </a:r>
            <a:r>
              <a:rPr lang="en-US" dirty="0" err="1" smtClean="0">
                <a:solidFill>
                  <a:srgbClr val="002060"/>
                </a:solidFill>
              </a:rPr>
              <a:t>travesia</a:t>
            </a:r>
            <a:r>
              <a:rPr lang="en-US" dirty="0" smtClean="0">
                <a:solidFill>
                  <a:srgbClr val="002060"/>
                </a:solidFill>
              </a:rPr>
              <a:t> </a:t>
            </a:r>
            <a:r>
              <a:rPr lang="en-US" dirty="0" err="1" smtClean="0">
                <a:solidFill>
                  <a:srgbClr val="002060"/>
                </a:solidFill>
              </a:rPr>
              <a:t>universitaria</a:t>
            </a:r>
            <a:r>
              <a:rPr lang="en-US" dirty="0" smtClean="0">
                <a:solidFill>
                  <a:srgbClr val="002060"/>
                </a:solidFill>
              </a:rPr>
              <a:t> con </a:t>
            </a:r>
            <a:r>
              <a:rPr lang="en-US" dirty="0" err="1" smtClean="0">
                <a:solidFill>
                  <a:srgbClr val="002060"/>
                </a:solidFill>
              </a:rPr>
              <a:t>entrañas</a:t>
            </a:r>
            <a:r>
              <a:rPr lang="en-US" dirty="0" smtClean="0">
                <a:solidFill>
                  <a:srgbClr val="002060"/>
                </a:solidFill>
              </a:rPr>
              <a:t>  de </a:t>
            </a:r>
            <a:r>
              <a:rPr lang="en-US" dirty="0" err="1" smtClean="0">
                <a:solidFill>
                  <a:srgbClr val="002060"/>
                </a:solidFill>
              </a:rPr>
              <a:t>nación</a:t>
            </a:r>
            <a:r>
              <a:rPr lang="en-US" dirty="0" smtClean="0">
                <a:solidFill>
                  <a:srgbClr val="002060"/>
                </a:solidFill>
              </a:rPr>
              <a:t> o </a:t>
            </a:r>
            <a:r>
              <a:rPr lang="en-US" dirty="0" err="1" smtClean="0">
                <a:solidFill>
                  <a:srgbClr val="002060"/>
                </a:solidFill>
              </a:rPr>
              <a:t>humanidad</a:t>
            </a:r>
            <a:r>
              <a:rPr lang="en-US" dirty="0" smtClean="0">
                <a:solidFill>
                  <a:srgbClr val="002060"/>
                </a:solidFill>
              </a:rPr>
              <a:t>.</a:t>
            </a:r>
            <a:endParaRPr lang="en-US" dirty="0">
              <a:solidFill>
                <a:srgbClr val="002060"/>
              </a:solidFill>
            </a:endParaRPr>
          </a:p>
        </p:txBody>
      </p:sp>
      <p:sp>
        <p:nvSpPr>
          <p:cNvPr id="40" name="Rectángulo 39"/>
          <p:cNvSpPr/>
          <p:nvPr/>
        </p:nvSpPr>
        <p:spPr>
          <a:xfrm>
            <a:off x="1181100" y="10663141"/>
            <a:ext cx="19131795" cy="17955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361240" y="14287500"/>
            <a:ext cx="18812710" cy="3010853"/>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spcBef>
                <a:spcPts val="0"/>
              </a:spcBef>
            </a:pPr>
            <a:r>
              <a:rPr lang="es-MX" sz="2700" dirty="0" smtClean="0"/>
              <a:t>El del Colegio Universitario</a:t>
            </a:r>
            <a:r>
              <a:rPr lang="es-ES" sz="2700" dirty="0"/>
              <a:t>es una </a:t>
            </a:r>
            <a:r>
              <a:rPr lang="es-ES" sz="2700" dirty="0" smtClean="0"/>
              <a:t> estructura </a:t>
            </a:r>
            <a:r>
              <a:rPr lang="es-ES" sz="2700" dirty="0"/>
              <a:t>académica encargada de gestionar el completamiento de la formación en el nivel medio superior de jóvenes seleccionados para continuar estudios en la Universidad en un ámbito favorecedor de condiciones previas para el éxito académico, a partir de un sistema de influencias educativas que jerarquicen la formación vocacional y la orientación profesional hacia la carrera seleccionada </a:t>
            </a:r>
            <a:r>
              <a:rPr lang="es-ES" sz="2700" dirty="0" smtClean="0"/>
              <a:t>.</a:t>
            </a:r>
            <a:endParaRPr lang="es-MX" sz="2700" dirty="0" smtClean="0"/>
          </a:p>
          <a:p>
            <a:pPr algn="just">
              <a:lnSpc>
                <a:spcPct val="100000"/>
              </a:lnSpc>
              <a:spcBef>
                <a:spcPts val="0"/>
              </a:spcBef>
            </a:pPr>
            <a:r>
              <a:rPr lang="es-MX" sz="2700" dirty="0" smtClean="0"/>
              <a:t>La </a:t>
            </a:r>
            <a:r>
              <a:rPr lang="es-MX" sz="2700" dirty="0"/>
              <a:t>formación de profesionales competentes </a:t>
            </a:r>
            <a:r>
              <a:rPr lang="es-MX" sz="2700" dirty="0" smtClean="0"/>
              <a:t> desde  el Colegio Universitario. se realiza a partir de  la captación, selección de estudiantes, desarrollo de los programas de formación vocacional y orientación profesional hacia las carreras seleccionadas e implementación del Curso Propedéutico Universitario.   </a:t>
            </a:r>
          </a:p>
        </p:txBody>
      </p:sp>
      <p:sp>
        <p:nvSpPr>
          <p:cNvPr id="42" name="Rectángulo 41"/>
          <p:cNvSpPr/>
          <p:nvPr/>
        </p:nvSpPr>
        <p:spPr>
          <a:xfrm>
            <a:off x="1181100" y="14180587"/>
            <a:ext cx="19131795" cy="31177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290918" y="18227487"/>
            <a:ext cx="18883032" cy="2525417"/>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spcBef>
                <a:spcPts val="0"/>
              </a:spcBef>
            </a:pPr>
            <a:r>
              <a:rPr lang="es-MX" sz="2700" dirty="0" smtClean="0"/>
              <a:t>El funcionamiento sistematizado del Colegio Universitario en la Universidad de Granma data del curso académico 2016-2017. </a:t>
            </a:r>
          </a:p>
          <a:p>
            <a:pPr algn="just">
              <a:lnSpc>
                <a:spcPct val="100000"/>
              </a:lnSpc>
              <a:spcBef>
                <a:spcPts val="0"/>
              </a:spcBef>
            </a:pPr>
            <a:r>
              <a:rPr lang="es-MX" sz="2700" dirty="0" smtClean="0"/>
              <a:t>La dinámica de la gestión pedagógica integral en el Colegio Universitario  ha  evolucionado en su perfeccionamiento continuo hacia la institucionalización. </a:t>
            </a:r>
          </a:p>
          <a:p>
            <a:pPr lvl="0" algn="just">
              <a:lnSpc>
                <a:spcPct val="100000"/>
              </a:lnSpc>
              <a:spcBef>
                <a:spcPts val="0"/>
              </a:spcBef>
            </a:pPr>
            <a:r>
              <a:rPr lang="es-MX" sz="2700" dirty="0" smtClean="0"/>
              <a:t>La gestión de la formación de profesionales competentes en el Colegio Universitario se sustenta en cuatro direcciones estratégicas</a:t>
            </a:r>
            <a:r>
              <a:rPr lang="es-ES" sz="2800" dirty="0"/>
              <a:t> que favorecen la </a:t>
            </a:r>
            <a:r>
              <a:rPr lang="es-ES" sz="2800" dirty="0" err="1"/>
              <a:t>formatividad</a:t>
            </a:r>
            <a:r>
              <a:rPr lang="es-ES" sz="2800" dirty="0"/>
              <a:t> resultante de  la integración de los contextos </a:t>
            </a:r>
            <a:r>
              <a:rPr lang="es-ES" sz="2800" dirty="0" smtClean="0"/>
              <a:t>y procesos.</a:t>
            </a:r>
            <a:endParaRPr lang="es-ES" sz="2800" dirty="0"/>
          </a:p>
          <a:p>
            <a:pPr algn="just">
              <a:lnSpc>
                <a:spcPct val="100000"/>
              </a:lnSpc>
              <a:spcBef>
                <a:spcPts val="0"/>
              </a:spcBef>
            </a:pPr>
            <a:r>
              <a:rPr lang="es-MX" sz="2700" dirty="0" smtClean="0"/>
              <a:t> </a:t>
            </a:r>
            <a:endParaRPr lang="en-US" sz="2700" dirty="0"/>
          </a:p>
        </p:txBody>
      </p:sp>
      <p:sp>
        <p:nvSpPr>
          <p:cNvPr id="44" name="Rectángulo 43"/>
          <p:cNvSpPr/>
          <p:nvPr/>
        </p:nvSpPr>
        <p:spPr>
          <a:xfrm>
            <a:off x="1181100" y="18218386"/>
            <a:ext cx="19131795" cy="2534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361240" y="22525743"/>
            <a:ext cx="18812710" cy="2640135"/>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spcBef>
                <a:spcPts val="0"/>
              </a:spcBef>
            </a:pPr>
            <a:r>
              <a:rPr lang="es-MX" sz="2400" dirty="0" smtClean="0"/>
              <a:t>Arias </a:t>
            </a:r>
            <a:r>
              <a:rPr lang="es-MX" sz="2400" dirty="0" err="1" smtClean="0"/>
              <a:t>Verdecia</a:t>
            </a:r>
            <a:r>
              <a:rPr lang="es-MX" sz="2400" dirty="0" smtClean="0"/>
              <a:t>, Y., Pérez Fernández, E. D., &amp; Carrazana Aguilar, A. (2021). El colegio universitario como vía de acceso a la Universidad de Granma (Original). Redel. Revista </a:t>
            </a:r>
            <a:r>
              <a:rPr lang="es-MX" sz="2400" dirty="0" err="1" smtClean="0"/>
              <a:t>Granmense</a:t>
            </a:r>
            <a:r>
              <a:rPr lang="es-MX" sz="2400" dirty="0" smtClean="0"/>
              <a:t> De Desarrollo Local, 5(4), 379-393. Recuperado a partir de </a:t>
            </a:r>
            <a:r>
              <a:rPr lang="es-MX" sz="2400" u="sng" dirty="0" smtClean="0">
                <a:hlinkClick r:id="rId3"/>
              </a:rPr>
              <a:t>https://revistas.udg.co.cu/index.php/redel/article/view/2886</a:t>
            </a:r>
            <a:r>
              <a:rPr lang="es-MX" sz="2400" dirty="0" smtClean="0"/>
              <a:t> </a:t>
            </a:r>
          </a:p>
          <a:p>
            <a:pPr algn="just">
              <a:lnSpc>
                <a:spcPct val="100000"/>
              </a:lnSpc>
              <a:spcBef>
                <a:spcPts val="0"/>
              </a:spcBef>
            </a:pPr>
            <a:r>
              <a:rPr lang="es-MX" sz="2400" dirty="0" err="1" smtClean="0"/>
              <a:t>Carrazana</a:t>
            </a:r>
            <a:r>
              <a:rPr lang="es-MX" sz="2400" dirty="0"/>
              <a:t>, A.  (2020). Desempeño profesional en el Colegio Universitario de la provincia Granma. </a:t>
            </a:r>
            <a:r>
              <a:rPr lang="es-MX" sz="2400" dirty="0" smtClean="0"/>
              <a:t>Pedagogía 2021 Material </a:t>
            </a:r>
            <a:r>
              <a:rPr lang="es-MX" sz="2400" dirty="0"/>
              <a:t>digital en </a:t>
            </a:r>
            <a:r>
              <a:rPr lang="es-MX" sz="2400" dirty="0" err="1" smtClean="0"/>
              <a:t>Power</a:t>
            </a:r>
            <a:r>
              <a:rPr lang="es-MX" sz="2400" dirty="0" smtClean="0"/>
              <a:t> Point</a:t>
            </a:r>
            <a:r>
              <a:rPr lang="es-MX" sz="2400" dirty="0"/>
              <a:t>. Universidad de Granma, Cuba</a:t>
            </a:r>
            <a:r>
              <a:rPr lang="es-MX" sz="2400" dirty="0" smtClean="0"/>
              <a:t>.</a:t>
            </a:r>
          </a:p>
          <a:p>
            <a:pPr algn="just">
              <a:lnSpc>
                <a:spcPct val="100000"/>
              </a:lnSpc>
              <a:spcBef>
                <a:spcPts val="0"/>
              </a:spcBef>
            </a:pPr>
            <a:r>
              <a:rPr lang="es-ES" sz="2400" dirty="0" smtClean="0"/>
              <a:t>Arias, Y., Pérez, E. y </a:t>
            </a:r>
            <a:r>
              <a:rPr lang="es-ES" sz="2400" dirty="0" err="1" smtClean="0"/>
              <a:t>Carrazana</a:t>
            </a:r>
            <a:r>
              <a:rPr lang="es-ES" sz="2400" dirty="0" smtClean="0"/>
              <a:t>, A. (2020) Orientaciones Metodológicas para la elaboración del Programa complementario para la Formación Vocacional y la Orientación Profesional hacia la carrera seleccionada. Documento en formato digital PDF. Universidad de Granma, Cuba</a:t>
            </a:r>
            <a:endParaRPr lang="es-ES" sz="2400" dirty="0"/>
          </a:p>
          <a:p>
            <a:pPr algn="just">
              <a:lnSpc>
                <a:spcPct val="100000"/>
              </a:lnSpc>
              <a:spcBef>
                <a:spcPts val="0"/>
              </a:spcBef>
            </a:pPr>
            <a:endParaRPr lang="es-ES" sz="2000" dirty="0"/>
          </a:p>
        </p:txBody>
      </p:sp>
      <p:sp>
        <p:nvSpPr>
          <p:cNvPr id="46" name="Rectángulo 45"/>
          <p:cNvSpPr/>
          <p:nvPr/>
        </p:nvSpPr>
        <p:spPr>
          <a:xfrm>
            <a:off x="1181100" y="22410277"/>
            <a:ext cx="19131795" cy="28351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 xmlns:a16="http://schemas.microsoft.com/office/drawing/2014/main"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endParaRPr lang="en-US" sz="2800" dirty="0"/>
          </a:p>
        </p:txBody>
      </p:sp>
    </p:spTree>
    <p:extLst>
      <p:ext uri="{BB962C8B-B14F-4D97-AF65-F5344CB8AC3E}">
        <p14:creationId xmlns:p14="http://schemas.microsoft.com/office/powerpoint/2010/main" xmlns=""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TotalTime>
  <Words>443</Words>
  <Application>Microsoft Office PowerPoint</Application>
  <PresentationFormat>Personalizado</PresentationFormat>
  <Paragraphs>21</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Formación Universitaria de Profesionales de la Educación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pc-1</cp:lastModifiedBy>
  <cp:revision>18</cp:revision>
  <dcterms:created xsi:type="dcterms:W3CDTF">2021-12-21T16:45:31Z</dcterms:created>
  <dcterms:modified xsi:type="dcterms:W3CDTF">2022-02-05T23:04:17Z</dcterms:modified>
</cp:coreProperties>
</file>