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59888" cy="327596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40" d="100"/>
          <a:sy n="40" d="100"/>
        </p:scale>
        <p:origin x="678"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46992" y="5361362"/>
            <a:ext cx="18665905" cy="11405211"/>
          </a:xfrm>
        </p:spPr>
        <p:txBody>
          <a:bodyPr anchor="b"/>
          <a:lstStyle>
            <a:lvl1pPr algn="ctr">
              <a:defRPr sz="1441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744986" y="17206402"/>
            <a:ext cx="16469916" cy="7909330"/>
          </a:xfrm>
        </p:spPr>
        <p:txBody>
          <a:bodyPr/>
          <a:lstStyle>
            <a:lvl1pPr marL="0" indent="0" algn="ctr">
              <a:buNone/>
              <a:defRPr sz="5764"/>
            </a:lvl1pPr>
            <a:lvl2pPr marL="1098012" indent="0" algn="ctr">
              <a:buNone/>
              <a:defRPr sz="4803"/>
            </a:lvl2pPr>
            <a:lvl3pPr marL="2196023" indent="0" algn="ctr">
              <a:buNone/>
              <a:defRPr sz="4323"/>
            </a:lvl3pPr>
            <a:lvl4pPr marL="3294035" indent="0" algn="ctr">
              <a:buNone/>
              <a:defRPr sz="3843"/>
            </a:lvl4pPr>
            <a:lvl5pPr marL="4392046" indent="0" algn="ctr">
              <a:buNone/>
              <a:defRPr sz="3843"/>
            </a:lvl5pPr>
            <a:lvl6pPr marL="5490058" indent="0" algn="ctr">
              <a:buNone/>
              <a:defRPr sz="3843"/>
            </a:lvl6pPr>
            <a:lvl7pPr marL="6588069" indent="0" algn="ctr">
              <a:buNone/>
              <a:defRPr sz="3843"/>
            </a:lvl7pPr>
            <a:lvl8pPr marL="7686081" indent="0" algn="ctr">
              <a:buNone/>
              <a:defRPr sz="3843"/>
            </a:lvl8pPr>
            <a:lvl9pPr marL="8784092" indent="0" algn="ctr">
              <a:buNone/>
              <a:defRPr sz="3843"/>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9684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643455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15046" y="1744148"/>
            <a:ext cx="4735101" cy="27762289"/>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09743" y="1744148"/>
            <a:ext cx="13930804" cy="2776228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52860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54276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98306" y="8167172"/>
            <a:ext cx="18940403" cy="13627102"/>
          </a:xfrm>
        </p:spPr>
        <p:txBody>
          <a:bodyPr anchor="b"/>
          <a:lstStyle>
            <a:lvl1pPr>
              <a:defRPr sz="1441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98306" y="21923192"/>
            <a:ext cx="18940403" cy="7166171"/>
          </a:xfrm>
        </p:spPr>
        <p:txBody>
          <a:bodyPr/>
          <a:lstStyle>
            <a:lvl1pPr marL="0" indent="0">
              <a:buNone/>
              <a:defRPr sz="5764">
                <a:solidFill>
                  <a:schemeClr val="tx1"/>
                </a:solidFill>
              </a:defRPr>
            </a:lvl1pPr>
            <a:lvl2pPr marL="1098012" indent="0">
              <a:buNone/>
              <a:defRPr sz="4803">
                <a:solidFill>
                  <a:schemeClr val="tx1">
                    <a:tint val="75000"/>
                  </a:schemeClr>
                </a:solidFill>
              </a:defRPr>
            </a:lvl2pPr>
            <a:lvl3pPr marL="2196023" indent="0">
              <a:buNone/>
              <a:defRPr sz="4323">
                <a:solidFill>
                  <a:schemeClr val="tx1">
                    <a:tint val="75000"/>
                  </a:schemeClr>
                </a:solidFill>
              </a:defRPr>
            </a:lvl3pPr>
            <a:lvl4pPr marL="3294035" indent="0">
              <a:buNone/>
              <a:defRPr sz="3843">
                <a:solidFill>
                  <a:schemeClr val="tx1">
                    <a:tint val="75000"/>
                  </a:schemeClr>
                </a:solidFill>
              </a:defRPr>
            </a:lvl4pPr>
            <a:lvl5pPr marL="4392046" indent="0">
              <a:buNone/>
              <a:defRPr sz="3843">
                <a:solidFill>
                  <a:schemeClr val="tx1">
                    <a:tint val="75000"/>
                  </a:schemeClr>
                </a:solidFill>
              </a:defRPr>
            </a:lvl5pPr>
            <a:lvl6pPr marL="5490058" indent="0">
              <a:buNone/>
              <a:defRPr sz="3843">
                <a:solidFill>
                  <a:schemeClr val="tx1">
                    <a:tint val="75000"/>
                  </a:schemeClr>
                </a:solidFill>
              </a:defRPr>
            </a:lvl6pPr>
            <a:lvl7pPr marL="6588069" indent="0">
              <a:buNone/>
              <a:defRPr sz="3843">
                <a:solidFill>
                  <a:schemeClr val="tx1">
                    <a:tint val="75000"/>
                  </a:schemeClr>
                </a:solidFill>
              </a:defRPr>
            </a:lvl7pPr>
            <a:lvl8pPr marL="7686081" indent="0">
              <a:buNone/>
              <a:defRPr sz="3843">
                <a:solidFill>
                  <a:schemeClr val="tx1">
                    <a:tint val="75000"/>
                  </a:schemeClr>
                </a:solidFill>
              </a:defRPr>
            </a:lvl8pPr>
            <a:lvl9pPr marL="8784092" indent="0">
              <a:buNone/>
              <a:defRPr sz="3843">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291328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09743"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1117194" y="8720740"/>
            <a:ext cx="9332952" cy="2078569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73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12603" y="1744155"/>
            <a:ext cx="18940403" cy="6332018"/>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12605" y="8030666"/>
            <a:ext cx="9290060"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4" name="Content Placeholder 3"/>
          <p:cNvSpPr>
            <a:spLocks noGrp="1"/>
          </p:cNvSpPr>
          <p:nvPr>
            <p:ph sz="half" idx="2"/>
          </p:nvPr>
        </p:nvSpPr>
        <p:spPr>
          <a:xfrm>
            <a:off x="1512605" y="11966372"/>
            <a:ext cx="9290060"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1117194" y="8030666"/>
            <a:ext cx="9335813" cy="3935706"/>
          </a:xfrm>
        </p:spPr>
        <p:txBody>
          <a:bodyPr anchor="b"/>
          <a:lstStyle>
            <a:lvl1pPr marL="0" indent="0">
              <a:buNone/>
              <a:defRPr sz="5764" b="1"/>
            </a:lvl1pPr>
            <a:lvl2pPr marL="1098012" indent="0">
              <a:buNone/>
              <a:defRPr sz="4803" b="1"/>
            </a:lvl2pPr>
            <a:lvl3pPr marL="2196023" indent="0">
              <a:buNone/>
              <a:defRPr sz="4323" b="1"/>
            </a:lvl3pPr>
            <a:lvl4pPr marL="3294035" indent="0">
              <a:buNone/>
              <a:defRPr sz="3843" b="1"/>
            </a:lvl4pPr>
            <a:lvl5pPr marL="4392046" indent="0">
              <a:buNone/>
              <a:defRPr sz="3843" b="1"/>
            </a:lvl5pPr>
            <a:lvl6pPr marL="5490058" indent="0">
              <a:buNone/>
              <a:defRPr sz="3843" b="1"/>
            </a:lvl6pPr>
            <a:lvl7pPr marL="6588069" indent="0">
              <a:buNone/>
              <a:defRPr sz="3843" b="1"/>
            </a:lvl7pPr>
            <a:lvl8pPr marL="7686081" indent="0">
              <a:buNone/>
              <a:defRPr sz="3843" b="1"/>
            </a:lvl8pPr>
            <a:lvl9pPr marL="8784092" indent="0">
              <a:buNone/>
              <a:defRPr sz="3843" b="1"/>
            </a:lvl9pPr>
          </a:lstStyle>
          <a:p>
            <a:pPr lvl="0"/>
            <a:r>
              <a:rPr lang="es-ES" smtClean="0"/>
              <a:t>Editar el estilo de texto del patrón</a:t>
            </a:r>
          </a:p>
        </p:txBody>
      </p:sp>
      <p:sp>
        <p:nvSpPr>
          <p:cNvPr id="6" name="Content Placeholder 5"/>
          <p:cNvSpPr>
            <a:spLocks noGrp="1"/>
          </p:cNvSpPr>
          <p:nvPr>
            <p:ph sz="quarter" idx="4"/>
          </p:nvPr>
        </p:nvSpPr>
        <p:spPr>
          <a:xfrm>
            <a:off x="11117194" y="11966372"/>
            <a:ext cx="9335813" cy="1760073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425033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70510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373036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9335813" y="4716790"/>
            <a:ext cx="11117193" cy="23280585"/>
          </a:xfrm>
        </p:spPr>
        <p:txBody>
          <a:bodyPr/>
          <a:lstStyle>
            <a:lvl1pPr>
              <a:defRPr sz="7685"/>
            </a:lvl1pPr>
            <a:lvl2pPr>
              <a:defRPr sz="6724"/>
            </a:lvl2pPr>
            <a:lvl3pPr>
              <a:defRPr sz="5764"/>
            </a:lvl3pPr>
            <a:lvl4pPr>
              <a:defRPr sz="4803"/>
            </a:lvl4pPr>
            <a:lvl5pPr>
              <a:defRPr sz="4803"/>
            </a:lvl5pPr>
            <a:lvl6pPr>
              <a:defRPr sz="4803"/>
            </a:lvl6pPr>
            <a:lvl7pPr>
              <a:defRPr sz="4803"/>
            </a:lvl7pPr>
            <a:lvl8pPr>
              <a:defRPr sz="4803"/>
            </a:lvl8pPr>
            <a:lvl9pPr>
              <a:defRPr sz="4803"/>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3846835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12603" y="2183977"/>
            <a:ext cx="7082635" cy="7643918"/>
          </a:xfrm>
        </p:spPr>
        <p:txBody>
          <a:bodyPr anchor="b"/>
          <a:lstStyle>
            <a:lvl1pPr>
              <a:defRPr sz="7685"/>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9335813" y="4716790"/>
            <a:ext cx="11117193" cy="23280585"/>
          </a:xfrm>
        </p:spPr>
        <p:txBody>
          <a:bodyPr anchor="t"/>
          <a:lstStyle>
            <a:lvl1pPr marL="0" indent="0">
              <a:buNone/>
              <a:defRPr sz="7685"/>
            </a:lvl1pPr>
            <a:lvl2pPr marL="1098012" indent="0">
              <a:buNone/>
              <a:defRPr sz="6724"/>
            </a:lvl2pPr>
            <a:lvl3pPr marL="2196023" indent="0">
              <a:buNone/>
              <a:defRPr sz="5764"/>
            </a:lvl3pPr>
            <a:lvl4pPr marL="3294035" indent="0">
              <a:buNone/>
              <a:defRPr sz="4803"/>
            </a:lvl4pPr>
            <a:lvl5pPr marL="4392046" indent="0">
              <a:buNone/>
              <a:defRPr sz="4803"/>
            </a:lvl5pPr>
            <a:lvl6pPr marL="5490058" indent="0">
              <a:buNone/>
              <a:defRPr sz="4803"/>
            </a:lvl6pPr>
            <a:lvl7pPr marL="6588069" indent="0">
              <a:buNone/>
              <a:defRPr sz="4803"/>
            </a:lvl7pPr>
            <a:lvl8pPr marL="7686081" indent="0">
              <a:buNone/>
              <a:defRPr sz="4803"/>
            </a:lvl8pPr>
            <a:lvl9pPr marL="8784092" indent="0">
              <a:buNone/>
              <a:defRPr sz="4803"/>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1512603" y="9827895"/>
            <a:ext cx="7082635" cy="18207391"/>
          </a:xfrm>
        </p:spPr>
        <p:txBody>
          <a:bodyPr/>
          <a:lstStyle>
            <a:lvl1pPr marL="0" indent="0">
              <a:buNone/>
              <a:defRPr sz="3843"/>
            </a:lvl1pPr>
            <a:lvl2pPr marL="1098012" indent="0">
              <a:buNone/>
              <a:defRPr sz="3362"/>
            </a:lvl2pPr>
            <a:lvl3pPr marL="2196023" indent="0">
              <a:buNone/>
              <a:defRPr sz="2882"/>
            </a:lvl3pPr>
            <a:lvl4pPr marL="3294035" indent="0">
              <a:buNone/>
              <a:defRPr sz="2402"/>
            </a:lvl4pPr>
            <a:lvl5pPr marL="4392046" indent="0">
              <a:buNone/>
              <a:defRPr sz="2402"/>
            </a:lvl5pPr>
            <a:lvl6pPr marL="5490058" indent="0">
              <a:buNone/>
              <a:defRPr sz="2402"/>
            </a:lvl6pPr>
            <a:lvl7pPr marL="6588069" indent="0">
              <a:buNone/>
              <a:defRPr sz="2402"/>
            </a:lvl7pPr>
            <a:lvl8pPr marL="7686081" indent="0">
              <a:buNone/>
              <a:defRPr sz="2402"/>
            </a:lvl8pPr>
            <a:lvl9pPr marL="8784092" indent="0">
              <a:buNone/>
              <a:defRPr sz="2402"/>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91064BA3-83C8-46BC-B43A-3209F898C737}" type="datetimeFigureOut">
              <a:rPr lang="en-US" smtClean="0"/>
              <a:t>1/20/2022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0AB9DAE-52C6-4334-9169-B34624907F02}" type="slidenum">
              <a:rPr lang="en-US" smtClean="0"/>
              <a:t>‹Nº›</a:t>
            </a:fld>
            <a:endParaRPr lang="en-US" dirty="0"/>
          </a:p>
        </p:txBody>
      </p:sp>
    </p:spTree>
    <p:extLst>
      <p:ext uri="{BB962C8B-B14F-4D97-AF65-F5344CB8AC3E}">
        <p14:creationId xmlns:p14="http://schemas.microsoft.com/office/powerpoint/2010/main" val="137030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9743" y="1744155"/>
            <a:ext cx="18940403" cy="633201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09743" y="8720740"/>
            <a:ext cx="18940403" cy="2078569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509742" y="30363349"/>
            <a:ext cx="4940975" cy="1744148"/>
          </a:xfrm>
          <a:prstGeom prst="rect">
            <a:avLst/>
          </a:prstGeom>
        </p:spPr>
        <p:txBody>
          <a:bodyPr vert="horz" lIns="91440" tIns="45720" rIns="91440" bIns="45720" rtlCol="0" anchor="ctr"/>
          <a:lstStyle>
            <a:lvl1pPr algn="l">
              <a:defRPr sz="2882">
                <a:solidFill>
                  <a:schemeClr val="tx1">
                    <a:tint val="75000"/>
                  </a:schemeClr>
                </a:solidFill>
              </a:defRPr>
            </a:lvl1pPr>
          </a:lstStyle>
          <a:p>
            <a:fld id="{91064BA3-83C8-46BC-B43A-3209F898C737}" type="datetimeFigureOut">
              <a:rPr lang="en-US" smtClean="0"/>
              <a:t>1/20/2022</a:t>
            </a:fld>
            <a:endParaRPr lang="en-US" dirty="0"/>
          </a:p>
        </p:txBody>
      </p:sp>
      <p:sp>
        <p:nvSpPr>
          <p:cNvPr id="5" name="Footer Placeholder 4"/>
          <p:cNvSpPr>
            <a:spLocks noGrp="1"/>
          </p:cNvSpPr>
          <p:nvPr>
            <p:ph type="ftr" sz="quarter" idx="3"/>
          </p:nvPr>
        </p:nvSpPr>
        <p:spPr>
          <a:xfrm>
            <a:off x="7274213" y="30363349"/>
            <a:ext cx="7411462" cy="1744148"/>
          </a:xfrm>
          <a:prstGeom prst="rect">
            <a:avLst/>
          </a:prstGeom>
        </p:spPr>
        <p:txBody>
          <a:bodyPr vert="horz" lIns="91440" tIns="45720" rIns="91440" bIns="45720" rtlCol="0" anchor="ctr"/>
          <a:lstStyle>
            <a:lvl1pPr algn="ctr">
              <a:defRPr sz="288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509171" y="30363349"/>
            <a:ext cx="4940975" cy="1744148"/>
          </a:xfrm>
          <a:prstGeom prst="rect">
            <a:avLst/>
          </a:prstGeom>
        </p:spPr>
        <p:txBody>
          <a:bodyPr vert="horz" lIns="91440" tIns="45720" rIns="91440" bIns="45720" rtlCol="0" anchor="ctr"/>
          <a:lstStyle>
            <a:lvl1pPr algn="r">
              <a:defRPr sz="2882">
                <a:solidFill>
                  <a:schemeClr val="tx1">
                    <a:tint val="75000"/>
                  </a:schemeClr>
                </a:solidFill>
              </a:defRPr>
            </a:lvl1pPr>
          </a:lstStyle>
          <a:p>
            <a:fld id="{50AB9DAE-52C6-4334-9169-B34624907F02}" type="slidenum">
              <a:rPr lang="en-US" smtClean="0"/>
              <a:t>‹Nº›</a:t>
            </a:fld>
            <a:endParaRPr lang="en-US" dirty="0"/>
          </a:p>
        </p:txBody>
      </p:sp>
    </p:spTree>
    <p:extLst>
      <p:ext uri="{BB962C8B-B14F-4D97-AF65-F5344CB8AC3E}">
        <p14:creationId xmlns:p14="http://schemas.microsoft.com/office/powerpoint/2010/main" val="61917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6023" rtl="0" eaLnBrk="1" latinLnBrk="0" hangingPunct="1">
        <a:lnSpc>
          <a:spcPct val="90000"/>
        </a:lnSpc>
        <a:spcBef>
          <a:spcPct val="0"/>
        </a:spcBef>
        <a:buNone/>
        <a:defRPr sz="10567" kern="1200">
          <a:solidFill>
            <a:schemeClr val="tx1"/>
          </a:solidFill>
          <a:latin typeface="+mj-lt"/>
          <a:ea typeface="+mj-ea"/>
          <a:cs typeface="+mj-cs"/>
        </a:defRPr>
      </a:lvl1pPr>
    </p:titleStyle>
    <p:body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p:bodyStyle>
    <p:otherStyle>
      <a:defPPr>
        <a:defRPr lang="en-US"/>
      </a:defPPr>
      <a:lvl1pPr marL="0" algn="l" defTabSz="2196023" rtl="0" eaLnBrk="1" latinLnBrk="0" hangingPunct="1">
        <a:defRPr sz="4323" kern="1200">
          <a:solidFill>
            <a:schemeClr val="tx1"/>
          </a:solidFill>
          <a:latin typeface="+mn-lt"/>
          <a:ea typeface="+mn-ea"/>
          <a:cs typeface="+mn-cs"/>
        </a:defRPr>
      </a:lvl1pPr>
      <a:lvl2pPr marL="1098012" algn="l" defTabSz="2196023" rtl="0" eaLnBrk="1" latinLnBrk="0" hangingPunct="1">
        <a:defRPr sz="4323" kern="1200">
          <a:solidFill>
            <a:schemeClr val="tx1"/>
          </a:solidFill>
          <a:latin typeface="+mn-lt"/>
          <a:ea typeface="+mn-ea"/>
          <a:cs typeface="+mn-cs"/>
        </a:defRPr>
      </a:lvl2pPr>
      <a:lvl3pPr marL="2196023" algn="l" defTabSz="2196023" rtl="0" eaLnBrk="1" latinLnBrk="0" hangingPunct="1">
        <a:defRPr sz="4323" kern="1200">
          <a:solidFill>
            <a:schemeClr val="tx1"/>
          </a:solidFill>
          <a:latin typeface="+mn-lt"/>
          <a:ea typeface="+mn-ea"/>
          <a:cs typeface="+mn-cs"/>
        </a:defRPr>
      </a:lvl3pPr>
      <a:lvl4pPr marL="3294035" algn="l" defTabSz="2196023" rtl="0" eaLnBrk="1" latinLnBrk="0" hangingPunct="1">
        <a:defRPr sz="4323" kern="1200">
          <a:solidFill>
            <a:schemeClr val="tx1"/>
          </a:solidFill>
          <a:latin typeface="+mn-lt"/>
          <a:ea typeface="+mn-ea"/>
          <a:cs typeface="+mn-cs"/>
        </a:defRPr>
      </a:lvl4pPr>
      <a:lvl5pPr marL="4392046" algn="l" defTabSz="2196023" rtl="0" eaLnBrk="1" latinLnBrk="0" hangingPunct="1">
        <a:defRPr sz="4323" kern="1200">
          <a:solidFill>
            <a:schemeClr val="tx1"/>
          </a:solidFill>
          <a:latin typeface="+mn-lt"/>
          <a:ea typeface="+mn-ea"/>
          <a:cs typeface="+mn-cs"/>
        </a:defRPr>
      </a:lvl5pPr>
      <a:lvl6pPr marL="5490058" algn="l" defTabSz="2196023" rtl="0" eaLnBrk="1" latinLnBrk="0" hangingPunct="1">
        <a:defRPr sz="4323" kern="1200">
          <a:solidFill>
            <a:schemeClr val="tx1"/>
          </a:solidFill>
          <a:latin typeface="+mn-lt"/>
          <a:ea typeface="+mn-ea"/>
          <a:cs typeface="+mn-cs"/>
        </a:defRPr>
      </a:lvl6pPr>
      <a:lvl7pPr marL="6588069" algn="l" defTabSz="2196023" rtl="0" eaLnBrk="1" latinLnBrk="0" hangingPunct="1">
        <a:defRPr sz="4323" kern="1200">
          <a:solidFill>
            <a:schemeClr val="tx1"/>
          </a:solidFill>
          <a:latin typeface="+mn-lt"/>
          <a:ea typeface="+mn-ea"/>
          <a:cs typeface="+mn-cs"/>
        </a:defRPr>
      </a:lvl7pPr>
      <a:lvl8pPr marL="7686081" algn="l" defTabSz="2196023" rtl="0" eaLnBrk="1" latinLnBrk="0" hangingPunct="1">
        <a:defRPr sz="4323" kern="1200">
          <a:solidFill>
            <a:schemeClr val="tx1"/>
          </a:solidFill>
          <a:latin typeface="+mn-lt"/>
          <a:ea typeface="+mn-ea"/>
          <a:cs typeface="+mn-cs"/>
        </a:defRPr>
      </a:lvl8pPr>
      <a:lvl9pPr marL="8784092" algn="l" defTabSz="2196023" rtl="0" eaLnBrk="1" latinLnBrk="0" hangingPunct="1">
        <a:defRPr sz="432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agen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0598" y="0"/>
            <a:ext cx="22152457" cy="31865779"/>
          </a:xfrm>
          <a:prstGeom prst="rect">
            <a:avLst/>
          </a:prstGeom>
        </p:spPr>
      </p:pic>
      <p:sp>
        <p:nvSpPr>
          <p:cNvPr id="2" name="Título 1"/>
          <p:cNvSpPr>
            <a:spLocks noGrp="1"/>
          </p:cNvSpPr>
          <p:nvPr>
            <p:ph type="ctrTitle"/>
          </p:nvPr>
        </p:nvSpPr>
        <p:spPr>
          <a:xfrm>
            <a:off x="269558" y="4156866"/>
            <a:ext cx="21397505" cy="1114206"/>
          </a:xfrm>
        </p:spPr>
        <p:txBody>
          <a:bodyPr>
            <a:noAutofit/>
          </a:bodyPr>
          <a:lstStyle/>
          <a:p>
            <a:r>
              <a:rPr lang="es-ES" sz="3200" b="1" dirty="0"/>
              <a:t>IX Taller Internacional “La Virtualización en la Educación Superior”. IX Taller Internacional “La Virtualización en la Educación Superior</a:t>
            </a:r>
            <a:r>
              <a:rPr lang="es-ES" sz="3200" b="1" dirty="0" smtClean="0"/>
              <a:t>”</a:t>
            </a:r>
            <a:endParaRPr lang="es-ES" sz="3200" b="1" dirty="0"/>
          </a:p>
        </p:txBody>
      </p:sp>
      <p:sp>
        <p:nvSpPr>
          <p:cNvPr id="3" name="Subtítulo 2"/>
          <p:cNvSpPr>
            <a:spLocks noGrp="1"/>
          </p:cNvSpPr>
          <p:nvPr>
            <p:ph type="subTitle" idx="1"/>
          </p:nvPr>
        </p:nvSpPr>
        <p:spPr>
          <a:xfrm>
            <a:off x="318176" y="7990605"/>
            <a:ext cx="21422863" cy="3457294"/>
          </a:xfrm>
        </p:spPr>
        <p:txBody>
          <a:bodyPr>
            <a:noAutofit/>
          </a:bodyPr>
          <a:lstStyle/>
          <a:p>
            <a:pPr algn="just"/>
            <a:r>
              <a:rPr lang="es-ES" sz="2800" dirty="0"/>
              <a:t>Con la finalidad de contribuir al perfeccionamiento de la Educación Superior en Cuba, surgió el proyecto “Un modelo pedagógico acorde con las demandas del siglo XXI para la formación de profesionales en la Universidad de Artemisa”. El informe final de su cuarto resultado, evidenció que, en la práctica, el proceso de formación de pregrado, en dicha institución, no responde totalmente a las demandas de la sociedad cubana del siglo XXI, lo que llevó a realizar cambios sustanciales en las concepciones establecidas para la visión, la misión y las nuevas prácticas de perfeccionamiento profesional. Dichos resultados evidenciaron, además, que desde lo cognitivo-instrumental, una de las demandas más afectada, era el dominio de las Tecnologías de la Información y la Comunicación (TIC) y desde el punto de vista axiológico, la conciencia de la necesidad del cuidado y conservación del medio ambiente. Por lo que, el presente trabajo tuvo como objetivo: Valorar el grado en que las acciones implementadas para fortalecer la demanda educativa de la sociedad cubana del siglo XXI: Empleo de las TIC y conciencia de la necesidad del cuidado y conservación del medio ambiente, contribuyeron a la adecuada formación de profesionales en la Universidad de Artemisa.</a:t>
            </a:r>
            <a:endParaRPr lang="en-US" sz="2800" dirty="0"/>
          </a:p>
        </p:txBody>
      </p:sp>
      <p:sp>
        <p:nvSpPr>
          <p:cNvPr id="28" name="Título 1"/>
          <p:cNvSpPr txBox="1">
            <a:spLocks/>
          </p:cNvSpPr>
          <p:nvPr/>
        </p:nvSpPr>
        <p:spPr>
          <a:xfrm>
            <a:off x="244199" y="5291410"/>
            <a:ext cx="21471482" cy="680588"/>
          </a:xfrm>
          <a:prstGeom prst="rect">
            <a:avLst/>
          </a:prstGeom>
        </p:spPr>
        <p:txBody>
          <a:bodyPr vert="horz" lIns="91440" tIns="45720" rIns="91440" bIns="45720" rtlCol="0" anchor="b">
            <a:noAutofit/>
          </a:bodyPr>
          <a:lstStyle>
            <a:lvl1pPr algn="ctr" defTabSz="2196023" rtl="0" eaLnBrk="1" latinLnBrk="0" hangingPunct="1">
              <a:lnSpc>
                <a:spcPct val="90000"/>
              </a:lnSpc>
              <a:spcBef>
                <a:spcPct val="0"/>
              </a:spcBef>
              <a:buNone/>
              <a:defRPr sz="14410" kern="1200">
                <a:solidFill>
                  <a:schemeClr val="tx1"/>
                </a:solidFill>
                <a:latin typeface="+mj-lt"/>
                <a:ea typeface="+mj-ea"/>
                <a:cs typeface="+mj-cs"/>
              </a:defRPr>
            </a:lvl1pPr>
          </a:lstStyle>
          <a:p>
            <a:r>
              <a:rPr lang="es-ES" sz="4000" b="1" dirty="0" smtClean="0"/>
              <a:t>TÍTULO: EL </a:t>
            </a:r>
            <a:r>
              <a:rPr lang="es-ES" sz="4000" b="1" dirty="0"/>
              <a:t>EMPLEO DE LAS TIC Y LA NECESIDAD DEL CUIDADO Y CONSERVACIÓN DEL MEDIO AMBIENTE</a:t>
            </a:r>
            <a:endParaRPr lang="es-ES" sz="4000" b="1" dirty="0"/>
          </a:p>
        </p:txBody>
      </p:sp>
      <p:sp>
        <p:nvSpPr>
          <p:cNvPr id="29" name="Text Placeholder 37">
            <a:extLst>
              <a:ext uri="{FF2B5EF4-FFF2-40B4-BE49-F238E27FC236}">
                <a16:creationId xmlns:a16="http://schemas.microsoft.com/office/drawing/2014/main" id="{0F56D88A-4B12-0F47-8D8A-2F1828CAE02A}"/>
              </a:ext>
            </a:extLst>
          </p:cNvPr>
          <p:cNvSpPr txBox="1">
            <a:spLocks/>
          </p:cNvSpPr>
          <p:nvPr/>
        </p:nvSpPr>
        <p:spPr>
          <a:xfrm>
            <a:off x="1073942" y="6065040"/>
            <a:ext cx="19812000" cy="1319558"/>
          </a:xfrm>
          <a:prstGeom prst="rect">
            <a:avLst/>
          </a:prstGeom>
        </p:spPr>
        <p:txBody>
          <a:bodyPr/>
          <a:lstStyle>
            <a:lvl1pPr marL="549006" indent="-549006" algn="l" defTabSz="2196023" rtl="0" eaLnBrk="1" latinLnBrk="0" hangingPunct="1">
              <a:lnSpc>
                <a:spcPct val="90000"/>
              </a:lnSpc>
              <a:spcBef>
                <a:spcPts val="2402"/>
              </a:spcBef>
              <a:buFont typeface="Arial" panose="020B0604020202020204" pitchFamily="34" charset="0"/>
              <a:buChar char="•"/>
              <a:defRPr sz="6724" kern="1200">
                <a:solidFill>
                  <a:schemeClr val="tx1"/>
                </a:solidFill>
                <a:latin typeface="+mn-lt"/>
                <a:ea typeface="+mn-ea"/>
                <a:cs typeface="+mn-cs"/>
              </a:defRPr>
            </a:lvl1pPr>
            <a:lvl2pPr marL="1647017" indent="-549006" algn="l" defTabSz="2196023" rtl="0" eaLnBrk="1" latinLnBrk="0" hangingPunct="1">
              <a:lnSpc>
                <a:spcPct val="90000"/>
              </a:lnSpc>
              <a:spcBef>
                <a:spcPts val="1201"/>
              </a:spcBef>
              <a:buFont typeface="Arial" panose="020B0604020202020204" pitchFamily="34" charset="0"/>
              <a:buChar char="•"/>
              <a:defRPr sz="5764" kern="1200">
                <a:solidFill>
                  <a:schemeClr val="tx1"/>
                </a:solidFill>
                <a:latin typeface="+mn-lt"/>
                <a:ea typeface="+mn-ea"/>
                <a:cs typeface="+mn-cs"/>
              </a:defRPr>
            </a:lvl2pPr>
            <a:lvl3pPr marL="2745029" indent="-549006" algn="l" defTabSz="2196023" rtl="0" eaLnBrk="1" latinLnBrk="0" hangingPunct="1">
              <a:lnSpc>
                <a:spcPct val="90000"/>
              </a:lnSpc>
              <a:spcBef>
                <a:spcPts val="1201"/>
              </a:spcBef>
              <a:buFont typeface="Arial" panose="020B0604020202020204" pitchFamily="34" charset="0"/>
              <a:buChar char="•"/>
              <a:defRPr sz="4803" kern="1200">
                <a:solidFill>
                  <a:schemeClr val="tx1"/>
                </a:solidFill>
                <a:latin typeface="+mn-lt"/>
                <a:ea typeface="+mn-ea"/>
                <a:cs typeface="+mn-cs"/>
              </a:defRPr>
            </a:lvl3pPr>
            <a:lvl4pPr marL="3843040"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4pPr>
            <a:lvl5pPr marL="4941052"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5pPr>
            <a:lvl6pPr marL="6039063"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6pPr>
            <a:lvl7pPr marL="7137075"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7pPr>
            <a:lvl8pPr marL="8235086"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8pPr>
            <a:lvl9pPr marL="9333098" indent="-549006" algn="l" defTabSz="2196023" rtl="0" eaLnBrk="1" latinLnBrk="0" hangingPunct="1">
              <a:lnSpc>
                <a:spcPct val="90000"/>
              </a:lnSpc>
              <a:spcBef>
                <a:spcPts val="1201"/>
              </a:spcBef>
              <a:buFont typeface="Arial" panose="020B0604020202020204" pitchFamily="34" charset="0"/>
              <a:buChar char="•"/>
              <a:defRPr sz="4323" kern="1200">
                <a:solidFill>
                  <a:schemeClr val="tx1"/>
                </a:solidFill>
                <a:latin typeface="+mn-lt"/>
                <a:ea typeface="+mn-ea"/>
                <a:cs typeface="+mn-cs"/>
              </a:defRPr>
            </a:lvl9pPr>
          </a:lstStyle>
          <a:p>
            <a:pPr marL="0" indent="0" algn="ctr">
              <a:lnSpc>
                <a:spcPct val="100000"/>
              </a:lnSpc>
              <a:spcBef>
                <a:spcPts val="0"/>
              </a:spcBef>
              <a:buNone/>
            </a:pPr>
            <a:r>
              <a:rPr lang="es-ES" sz="2800" b="1" dirty="0" smtClean="0"/>
              <a:t>Autores:</a:t>
            </a:r>
            <a:r>
              <a:rPr lang="es-ES" sz="2800" dirty="0" smtClean="0"/>
              <a:t> </a:t>
            </a:r>
            <a:r>
              <a:rPr lang="es-ES" sz="2800" dirty="0" err="1" smtClean="0"/>
              <a:t>MSc</a:t>
            </a:r>
            <a:r>
              <a:rPr lang="es-ES" sz="2800" dirty="0" smtClean="0"/>
              <a:t>. </a:t>
            </a:r>
            <a:r>
              <a:rPr lang="es-ES" sz="2800" dirty="0" err="1" smtClean="0"/>
              <a:t>Lianne</a:t>
            </a:r>
            <a:r>
              <a:rPr lang="es-ES" sz="2800" dirty="0" smtClean="0"/>
              <a:t> </a:t>
            </a:r>
            <a:r>
              <a:rPr lang="es-ES" sz="2800" dirty="0"/>
              <a:t>Hernández </a:t>
            </a:r>
            <a:r>
              <a:rPr lang="es-ES" sz="2800" dirty="0" smtClean="0"/>
              <a:t>Morales. Universidad </a:t>
            </a:r>
            <a:r>
              <a:rPr lang="es-ES" sz="2800" dirty="0"/>
              <a:t>de Artemisa </a:t>
            </a:r>
            <a:r>
              <a:rPr lang="es-ES" sz="2800" dirty="0" smtClean="0"/>
              <a:t>Cuba</a:t>
            </a:r>
          </a:p>
          <a:p>
            <a:pPr marL="0" indent="0" algn="ctr">
              <a:lnSpc>
                <a:spcPct val="100000"/>
              </a:lnSpc>
              <a:spcBef>
                <a:spcPts val="0"/>
              </a:spcBef>
              <a:buNone/>
            </a:pPr>
            <a:r>
              <a:rPr lang="es-ES" sz="2800" dirty="0" smtClean="0"/>
              <a:t>                    </a:t>
            </a:r>
            <a:r>
              <a:rPr lang="es-ES" sz="2800" dirty="0" err="1" smtClean="0"/>
              <a:t>MSc</a:t>
            </a:r>
            <a:r>
              <a:rPr lang="es-ES" sz="2800" dirty="0" smtClean="0"/>
              <a:t>. Julio César </a:t>
            </a:r>
            <a:r>
              <a:rPr lang="es-ES" sz="2800" dirty="0" err="1" smtClean="0"/>
              <a:t>Valhuerdi</a:t>
            </a:r>
            <a:r>
              <a:rPr lang="es-ES" sz="2800" dirty="0" smtClean="0"/>
              <a:t> Cabeza. Universidad de Artemisa Cuba </a:t>
            </a:r>
          </a:p>
          <a:p>
            <a:pPr marL="0" indent="0" algn="ctr">
              <a:lnSpc>
                <a:spcPct val="100000"/>
              </a:lnSpc>
              <a:spcBef>
                <a:spcPts val="0"/>
              </a:spcBef>
              <a:buNone/>
            </a:pPr>
            <a:r>
              <a:rPr lang="es-ES" sz="2800" dirty="0" err="1" smtClean="0"/>
              <a:t>MSc</a:t>
            </a:r>
            <a:r>
              <a:rPr lang="es-ES" sz="2800" dirty="0" smtClean="0"/>
              <a:t>. </a:t>
            </a:r>
            <a:r>
              <a:rPr lang="es-ES" sz="2800" dirty="0" err="1" smtClean="0"/>
              <a:t>Yanuris</a:t>
            </a:r>
            <a:r>
              <a:rPr lang="es-ES" sz="2800" dirty="0" smtClean="0"/>
              <a:t> </a:t>
            </a:r>
            <a:r>
              <a:rPr lang="es-ES" sz="2800" dirty="0"/>
              <a:t>Laborde Castro </a:t>
            </a:r>
            <a:r>
              <a:rPr lang="es-ES" sz="2800" dirty="0" smtClean="0"/>
              <a:t>Universidad </a:t>
            </a:r>
            <a:r>
              <a:rPr lang="es-ES" sz="2800" dirty="0"/>
              <a:t>de Artemisa</a:t>
            </a:r>
            <a:endParaRPr lang="en-US" sz="2800" dirty="0">
              <a:solidFill>
                <a:srgbClr val="002060"/>
              </a:solidFill>
            </a:endParaRPr>
          </a:p>
        </p:txBody>
      </p:sp>
      <p:sp>
        <p:nvSpPr>
          <p:cNvPr id="38" name="Text Placeholder 28">
            <a:extLst>
              <a:ext uri="{FF2B5EF4-FFF2-40B4-BE49-F238E27FC236}">
                <a16:creationId xmlns:a16="http://schemas.microsoft.com/office/drawing/2014/main" id="{FCB797DF-A438-244B-B34C-CCF348A4370E}"/>
              </a:ext>
            </a:extLst>
          </p:cNvPr>
          <p:cNvSpPr txBox="1">
            <a:spLocks/>
          </p:cNvSpPr>
          <p:nvPr/>
        </p:nvSpPr>
        <p:spPr>
          <a:xfrm>
            <a:off x="5596055" y="21365693"/>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smtClean="0">
                <a:solidFill>
                  <a:srgbClr val="002060"/>
                </a:solidFill>
              </a:rPr>
              <a:t>4. </a:t>
            </a:r>
            <a:r>
              <a:rPr lang="en-US" b="1" dirty="0">
                <a:solidFill>
                  <a:srgbClr val="002060"/>
                </a:solidFill>
              </a:rPr>
              <a:t>REFERENCIAS </a:t>
            </a:r>
            <a:r>
              <a:rPr lang="en-US" b="1" dirty="0" smtClean="0">
                <a:solidFill>
                  <a:srgbClr val="002060"/>
                </a:solidFill>
              </a:rPr>
              <a:t>BIBLIOGRÁFICAS</a:t>
            </a:r>
            <a:endParaRPr lang="en-US" b="1" dirty="0">
              <a:solidFill>
                <a:srgbClr val="002060"/>
              </a:solidFill>
            </a:endParaRPr>
          </a:p>
        </p:txBody>
      </p:sp>
      <p:sp>
        <p:nvSpPr>
          <p:cNvPr id="40" name="Rectángulo 39"/>
          <p:cNvSpPr/>
          <p:nvPr/>
        </p:nvSpPr>
        <p:spPr>
          <a:xfrm>
            <a:off x="269559" y="7934055"/>
            <a:ext cx="21471480" cy="36098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ubtítulo 2"/>
          <p:cNvSpPr txBox="1">
            <a:spLocks/>
          </p:cNvSpPr>
          <p:nvPr/>
        </p:nvSpPr>
        <p:spPr>
          <a:xfrm>
            <a:off x="318176" y="12409771"/>
            <a:ext cx="21323529" cy="4737563"/>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800" dirty="0"/>
              <a:t>Para conocer la realidad existente en torno al tratamiento que se brinda a las demandas de la sociedad cubana del siglo XXI “Empleo de las TIC y conciencia de la necesidad del cuidado y conservación del medio ambiente”, desde la formación de profesionales en la Universidad de Artemisa, fue preciso </a:t>
            </a:r>
            <a:r>
              <a:rPr lang="es-ES" sz="2800" dirty="0" err="1"/>
              <a:t>operacionalizar</a:t>
            </a:r>
            <a:r>
              <a:rPr lang="es-ES" sz="2800" dirty="0"/>
              <a:t> las demandas en dos dimensiones: Empleo de las TIC y Conciencia de la necesidad del cuidado y conservación del medio ambiente, para analizar su comportamiento mediante indicadores concretos que van desde, las concepciones actuales que poseen los estudiantes con respecto a las TIC, el empleo de estas en el PEA de la Educación Superior, el conocimiento sobre los principales problemas medioambientales globales, nacionales y locales y las acciones que son realizadas desde el PEA para crear una conciencia de la necesidad del cuidado y conservación del medio ambiente en los estudiantes. Los resultados obtenidos atendiendo a la escala de valores establecida, para evaluar las dimensiones, llevaron a clasificarlas una vez concluida la aplicación de los instrumentos y su tabulación, en la categoría de Bajo y evidenciaron en gran medida, la necesidad de remodelar el proceso para cumplir con las demandas del siglo XXI para la formación de profesionales. Las acciones propuestas fueron implementadas desde la asignatura del Currículo Propio: Las TIC en el proceso de enseñanza aprendizaje de la Biología, correspondiente al 4to año de la carrera Licenciatura en Educación. Biología, del Curso por Encuentros y los resultados obtenidos, posibilitaron constatar la gran utilidad de estas para alcanzar el objetivo propuesto.</a:t>
            </a:r>
            <a:endParaRPr lang="es-ES" sz="2800" dirty="0">
              <a:effectLst/>
            </a:endParaRPr>
          </a:p>
        </p:txBody>
      </p:sp>
      <p:sp>
        <p:nvSpPr>
          <p:cNvPr id="42" name="Rectángulo 41"/>
          <p:cNvSpPr/>
          <p:nvPr/>
        </p:nvSpPr>
        <p:spPr>
          <a:xfrm>
            <a:off x="269559" y="12303691"/>
            <a:ext cx="21471480" cy="48132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Subtítulo 2"/>
          <p:cNvSpPr txBox="1">
            <a:spLocks/>
          </p:cNvSpPr>
          <p:nvPr/>
        </p:nvSpPr>
        <p:spPr>
          <a:xfrm>
            <a:off x="343534" y="17909407"/>
            <a:ext cx="21323529" cy="3574169"/>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r>
              <a:rPr lang="es-ES" sz="2800" dirty="0"/>
              <a:t>El estudio realizado evidenció que las TIC, al integrarse al PEA, constituyen más que un medio para la transmisión del conocimiento. Toda la información que portan y el mensaje que con ellas se transmite, las hacen convertirse en herramientas teórico conceptuales, que de manera imprescindible transversalizan el acontecer educativo y atraviesan coherentemente cada una de las categorías didácticas del PEA, penetrando en su esencia y transformando la relación tradicional existente entre ellas. Por lo que, teniendo en cuenta los resultados obtenidos, se considera pertinente la utilización de la plataforma MOODLE, para implementarlas acciones propuestas en la asignatura del Currículo Propio: Las TIC en el proceso de enseñanza aprendizaje de la Biología, ya que se ha constatado que puede constituir una herramienta eficaz para facilitar de una manera precisa e inmediata la transmisión del conocimiento de manera no presencial en la Educación Superior, posibilitando además, la preparación adecuada de los estudiantes en la utilización de las TIC y el dominio por estos de temas de vital importancia para la sociedad, como lo es la necesidad del cuidado y conservación del medio ambiente</a:t>
            </a:r>
            <a:endParaRPr lang="en-US" sz="2800" dirty="0"/>
          </a:p>
        </p:txBody>
      </p:sp>
      <p:sp>
        <p:nvSpPr>
          <p:cNvPr id="44" name="Rectángulo 43"/>
          <p:cNvSpPr/>
          <p:nvPr/>
        </p:nvSpPr>
        <p:spPr>
          <a:xfrm>
            <a:off x="269558" y="17723323"/>
            <a:ext cx="21372147" cy="376025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Subtítulo 2"/>
          <p:cNvSpPr txBox="1">
            <a:spLocks/>
          </p:cNvSpPr>
          <p:nvPr/>
        </p:nvSpPr>
        <p:spPr>
          <a:xfrm>
            <a:off x="269559" y="22089980"/>
            <a:ext cx="21175578" cy="6504238"/>
          </a:xfrm>
          <a:prstGeom prst="rect">
            <a:avLst/>
          </a:prstGeom>
        </p:spPr>
        <p:txBody>
          <a:bodyPr vert="horz" lIns="91440" tIns="45720" rIns="91440" bIns="45720" rtlCol="0">
            <a:noAutofit/>
          </a:bodyPr>
          <a:lstStyle>
            <a:lvl1pPr marL="0" indent="0" algn="ctr" defTabSz="2196023" rtl="0" eaLnBrk="1" latinLnBrk="0" hangingPunct="1">
              <a:lnSpc>
                <a:spcPct val="90000"/>
              </a:lnSpc>
              <a:spcBef>
                <a:spcPts val="2402"/>
              </a:spcBef>
              <a:buFont typeface="Arial" panose="020B0604020202020204" pitchFamily="34" charset="0"/>
              <a:buNone/>
              <a:defRPr sz="5764" kern="1200">
                <a:solidFill>
                  <a:schemeClr val="tx1"/>
                </a:solidFill>
                <a:latin typeface="+mn-lt"/>
                <a:ea typeface="+mn-ea"/>
                <a:cs typeface="+mn-cs"/>
              </a:defRPr>
            </a:lvl1pPr>
            <a:lvl2pPr marL="1098012" indent="0" algn="ctr" defTabSz="2196023" rtl="0" eaLnBrk="1" latinLnBrk="0" hangingPunct="1">
              <a:lnSpc>
                <a:spcPct val="90000"/>
              </a:lnSpc>
              <a:spcBef>
                <a:spcPts val="1201"/>
              </a:spcBef>
              <a:buFont typeface="Arial" panose="020B0604020202020204" pitchFamily="34" charset="0"/>
              <a:buNone/>
              <a:defRPr sz="4803" kern="1200">
                <a:solidFill>
                  <a:schemeClr val="tx1"/>
                </a:solidFill>
                <a:latin typeface="+mn-lt"/>
                <a:ea typeface="+mn-ea"/>
                <a:cs typeface="+mn-cs"/>
              </a:defRPr>
            </a:lvl2pPr>
            <a:lvl3pPr marL="2196023" indent="0" algn="ctr" defTabSz="2196023" rtl="0" eaLnBrk="1" latinLnBrk="0" hangingPunct="1">
              <a:lnSpc>
                <a:spcPct val="90000"/>
              </a:lnSpc>
              <a:spcBef>
                <a:spcPts val="1201"/>
              </a:spcBef>
              <a:buFont typeface="Arial" panose="020B0604020202020204" pitchFamily="34" charset="0"/>
              <a:buNone/>
              <a:defRPr sz="4323" kern="1200">
                <a:solidFill>
                  <a:schemeClr val="tx1"/>
                </a:solidFill>
                <a:latin typeface="+mn-lt"/>
                <a:ea typeface="+mn-ea"/>
                <a:cs typeface="+mn-cs"/>
              </a:defRPr>
            </a:lvl3pPr>
            <a:lvl4pPr marL="3294035"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4pPr>
            <a:lvl5pPr marL="4392046"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5pPr>
            <a:lvl6pPr marL="5490058"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6pPr>
            <a:lvl7pPr marL="6588069"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7pPr>
            <a:lvl8pPr marL="7686081"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8pPr>
            <a:lvl9pPr marL="8784092" indent="0" algn="ctr" defTabSz="2196023" rtl="0" eaLnBrk="1" latinLnBrk="0" hangingPunct="1">
              <a:lnSpc>
                <a:spcPct val="90000"/>
              </a:lnSpc>
              <a:spcBef>
                <a:spcPts val="1201"/>
              </a:spcBef>
              <a:buFont typeface="Arial" panose="020B0604020202020204" pitchFamily="34" charset="0"/>
              <a:buNone/>
              <a:defRPr sz="3843" kern="1200">
                <a:solidFill>
                  <a:schemeClr val="tx1"/>
                </a:solidFill>
                <a:latin typeface="+mn-lt"/>
                <a:ea typeface="+mn-ea"/>
                <a:cs typeface="+mn-cs"/>
              </a:defRPr>
            </a:lvl9pPr>
          </a:lstStyle>
          <a:p>
            <a:pPr algn="just">
              <a:lnSpc>
                <a:spcPct val="100000"/>
              </a:lnSpc>
              <a:spcBef>
                <a:spcPts val="0"/>
              </a:spcBef>
            </a:pPr>
            <a:r>
              <a:rPr lang="es-ES" sz="2800" dirty="0"/>
              <a:t>• Hernández, L., y Reyes, Y. (2017). Estudio de los documentos normativos vigentes para la formación de pregrado en la Universidad de Artemisa. Revista Villena, Vol.3, (No.1): p. 1-12. </a:t>
            </a:r>
          </a:p>
          <a:p>
            <a:pPr algn="just">
              <a:lnSpc>
                <a:spcPct val="100000"/>
              </a:lnSpc>
              <a:spcBef>
                <a:spcPts val="0"/>
              </a:spcBef>
            </a:pPr>
            <a:r>
              <a:rPr lang="es-ES" sz="2800" dirty="0"/>
              <a:t>• Ministerio de Educación Superior. (2016). Modelo del profesional de la Educación, carrera Licenciatura en Educación. Biología. p. 1-19. </a:t>
            </a:r>
          </a:p>
          <a:p>
            <a:pPr algn="just">
              <a:lnSpc>
                <a:spcPct val="100000"/>
              </a:lnSpc>
              <a:spcBef>
                <a:spcPts val="0"/>
              </a:spcBef>
            </a:pPr>
            <a:r>
              <a:rPr lang="es-ES" sz="2800" dirty="0"/>
              <a:t>• </a:t>
            </a:r>
            <a:r>
              <a:rPr lang="es-ES" sz="2800" dirty="0" err="1"/>
              <a:t>Merayo</a:t>
            </a:r>
            <a:r>
              <a:rPr lang="es-ES" sz="2800" dirty="0"/>
              <a:t>, P. (2018). ¿Qué es la plataforma Moodle y para qué sirve? [Mensaje en un blog]. [Consultado el: 10 de febrero de 2020]. Disponible en: https://www.maximaformacion.es/elearn/que-es-moodle-y-para-que-sirve/ </a:t>
            </a:r>
          </a:p>
          <a:p>
            <a:pPr algn="just">
              <a:lnSpc>
                <a:spcPct val="100000"/>
              </a:lnSpc>
              <a:spcBef>
                <a:spcPts val="0"/>
              </a:spcBef>
            </a:pPr>
            <a:r>
              <a:rPr lang="es-ES" sz="2800" dirty="0"/>
              <a:t>• Rodríguez et al. (2016). El Modelo Pedagógico para la Formación de Pregrado en la Universidad de Artemisa: Definición, Componentes y Fundamentos Teóricos. Informe de resultado investigativo. Centro de Estudio de Educación y Desarrollo. Universidad de Artemisa. p. 1-41.  </a:t>
            </a:r>
          </a:p>
          <a:p>
            <a:pPr algn="just">
              <a:lnSpc>
                <a:spcPct val="100000"/>
              </a:lnSpc>
              <a:spcBef>
                <a:spcPts val="0"/>
              </a:spcBef>
            </a:pPr>
            <a:r>
              <a:rPr lang="es-ES" sz="2800" dirty="0"/>
              <a:t>• Rodríguez et al. (2017). </a:t>
            </a:r>
            <a:r>
              <a:rPr lang="es-ES" sz="2800" dirty="0" err="1"/>
              <a:t>Operacionalización</a:t>
            </a:r>
            <a:r>
              <a:rPr lang="es-ES" sz="2800" dirty="0"/>
              <a:t> y parametrización de la variable proceso de formación de pregrado. Informe de resultado investigativo. Centro de Estudio de Educación y Desarrollo. Universidad de Artemisa. p. 1-61. </a:t>
            </a:r>
          </a:p>
          <a:p>
            <a:pPr algn="just">
              <a:lnSpc>
                <a:spcPct val="100000"/>
              </a:lnSpc>
              <a:spcBef>
                <a:spcPts val="0"/>
              </a:spcBef>
            </a:pPr>
            <a:r>
              <a:rPr lang="es-ES" sz="2800" dirty="0"/>
              <a:t>• Rodríguez et al. (2019). El modelo pedagógico: La meta y los principios como componentes. Caracterización del proceso de enseñanza-aprendizaje a partir de las demandas educativas de la sociedad cubana del siglo XXI. Informe de resultado investigativo. Centro de Estudio de Educación y Desarrollo. Universidad de Artemisa. p. 1-42. </a:t>
            </a:r>
          </a:p>
          <a:p>
            <a:pPr algn="just">
              <a:lnSpc>
                <a:spcPct val="100000"/>
              </a:lnSpc>
              <a:spcBef>
                <a:spcPts val="0"/>
              </a:spcBef>
            </a:pPr>
            <a:r>
              <a:rPr lang="es-ES" sz="2800" dirty="0"/>
              <a:t>• </a:t>
            </a:r>
            <a:r>
              <a:rPr lang="es-ES" sz="2800" dirty="0" err="1"/>
              <a:t>Valhuerdi</a:t>
            </a:r>
            <a:r>
              <a:rPr lang="es-ES" sz="2800" dirty="0"/>
              <a:t>, J. C., y Martínez, Y. (2017). El aprendizaje electrónico móvil en la Universidad: Una necesidad para los futuros profesionales. Revista Villena. Vol.3, (No.2): p. 1-11.</a:t>
            </a:r>
          </a:p>
        </p:txBody>
      </p:sp>
      <p:sp>
        <p:nvSpPr>
          <p:cNvPr id="46" name="Rectángulo 45"/>
          <p:cNvSpPr/>
          <p:nvPr/>
        </p:nvSpPr>
        <p:spPr>
          <a:xfrm>
            <a:off x="269558" y="22089980"/>
            <a:ext cx="21372146" cy="60545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Placeholder 28">
            <a:extLst>
              <a:ext uri="{FF2B5EF4-FFF2-40B4-BE49-F238E27FC236}">
                <a16:creationId xmlns:a16="http://schemas.microsoft.com/office/drawing/2014/main" id="{FCB797DF-A438-244B-B34C-CCF348A4370E}"/>
              </a:ext>
            </a:extLst>
          </p:cNvPr>
          <p:cNvSpPr txBox="1">
            <a:spLocks/>
          </p:cNvSpPr>
          <p:nvPr/>
        </p:nvSpPr>
        <p:spPr>
          <a:xfrm>
            <a:off x="5596055" y="16980144"/>
            <a:ext cx="10093882" cy="91037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3. CONCLUSIONES</a:t>
            </a:r>
          </a:p>
        </p:txBody>
      </p:sp>
      <p:sp>
        <p:nvSpPr>
          <p:cNvPr id="50" name="Text Placeholder 28">
            <a:extLst>
              <a:ext uri="{FF2B5EF4-FFF2-40B4-BE49-F238E27FC236}">
                <a16:creationId xmlns:a16="http://schemas.microsoft.com/office/drawing/2014/main" id="{FCB797DF-A438-244B-B34C-CCF348A4370E}"/>
              </a:ext>
            </a:extLst>
          </p:cNvPr>
          <p:cNvSpPr txBox="1">
            <a:spLocks/>
          </p:cNvSpPr>
          <p:nvPr/>
        </p:nvSpPr>
        <p:spPr>
          <a:xfrm>
            <a:off x="5596055" y="11700514"/>
            <a:ext cx="10093882" cy="433580"/>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2. DESARROLLO</a:t>
            </a:r>
          </a:p>
        </p:txBody>
      </p:sp>
      <p:sp>
        <p:nvSpPr>
          <p:cNvPr id="52" name="Text Placeholder 28">
            <a:extLst>
              <a:ext uri="{FF2B5EF4-FFF2-40B4-BE49-F238E27FC236}">
                <a16:creationId xmlns:a16="http://schemas.microsoft.com/office/drawing/2014/main" id="{FCB797DF-A438-244B-B34C-CCF348A4370E}"/>
              </a:ext>
            </a:extLst>
          </p:cNvPr>
          <p:cNvSpPr txBox="1">
            <a:spLocks/>
          </p:cNvSpPr>
          <p:nvPr/>
        </p:nvSpPr>
        <p:spPr>
          <a:xfrm>
            <a:off x="5596055" y="7443626"/>
            <a:ext cx="10093882" cy="546979"/>
          </a:xfrm>
          <a:prstGeom prst="rect">
            <a:avLst/>
          </a:prstGeom>
        </p:spPr>
        <p:txBody>
          <a:bodyPr vert="horz" lIns="91440" tIns="45720" rIns="91440" bIns="45720" rtlCol="0" anchor="ctr"/>
          <a:lstStyle>
            <a:defPPr>
              <a:defRPr lang="en-US"/>
            </a:defPPr>
            <a:lvl1pPr marL="0" algn="ctr" defTabSz="457200" rtl="0" eaLnBrk="1" latinLnBrk="0" hangingPunct="1">
              <a:defRPr sz="2882"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b="1" dirty="0">
                <a:solidFill>
                  <a:srgbClr val="002060"/>
                </a:solidFill>
              </a:rPr>
              <a:t>1. INTRODUCCION (OBJETIVOS)</a:t>
            </a:r>
          </a:p>
        </p:txBody>
      </p:sp>
    </p:spTree>
    <p:extLst>
      <p:ext uri="{BB962C8B-B14F-4D97-AF65-F5344CB8AC3E}">
        <p14:creationId xmlns:p14="http://schemas.microsoft.com/office/powerpoint/2010/main" val="655785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TotalTime>
  <Words>818</Words>
  <Application>Microsoft Office PowerPoint</Application>
  <PresentationFormat>Personalizado</PresentationFormat>
  <Paragraphs>19</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IX Taller Internacional “La Virtualización en la Educación Superior”. IX Taller Internacional “La Virtualización en la Educación Superior”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ELDI</cp:lastModifiedBy>
  <cp:revision>13</cp:revision>
  <dcterms:created xsi:type="dcterms:W3CDTF">2021-12-21T16:45:31Z</dcterms:created>
  <dcterms:modified xsi:type="dcterms:W3CDTF">2022-01-20T16:20:43Z</dcterms:modified>
</cp:coreProperties>
</file>